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typeface="OPPOSans B" panose="02010600030101010101" charset="-122"/>
      <p:regular r:id="rId23"/>
    </p:embeddedFont>
    <p:embeddedFont>
      <p:font typeface="OPPOSans H" panose="02010600030101010101" charset="-122"/>
      <p:regular r:id="rId24"/>
    </p:embeddedFont>
    <p:embeddedFont>
      <p:font typeface="OPPOSans L" panose="02010600030101010101" charset="-122"/>
      <p:regular r:id="rId25"/>
    </p:embeddedFont>
    <p:embeddedFont>
      <p:font typeface="Source Han Sans" panose="02010600030101010101" charset="-122"/>
      <p:regular r:id="rId26"/>
    </p:embeddedFont>
    <p:embeddedFont>
      <p:font typeface="Source Han Sans CN Bold" panose="02010600030101010101" charset="-122"/>
      <p:regular r:id="rId2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19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2017207"/>
            <a:ext cx="8038681" cy="3423089"/>
          </a:xfrm>
          <a:prstGeom prst="rect">
            <a:avLst/>
          </a:prstGeom>
          <a:solidFill>
            <a:schemeClr val="bg1">
              <a:alpha val="5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40303" y="2197634"/>
            <a:ext cx="7105203" cy="22368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47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驾校预约小程序的开发与实践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739302"/>
            <a:ext cx="1591034" cy="19757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60884" y="4575013"/>
            <a:ext cx="1839609" cy="4852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800" dirty="0" err="1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主讲人</a:t>
            </a:r>
            <a:r>
              <a:rPr kumimoji="1" lang="en-US" altLang="zh-CN" sz="18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：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3367256" y="4575013"/>
            <a:ext cx="1839609" cy="4852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8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时间：202X.X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859985" y="796340"/>
            <a:ext cx="658915" cy="83496"/>
          </a:xfrm>
          <a:custGeom>
            <a:avLst/>
            <a:gdLst>
              <a:gd name="connsiteX0" fmla="*/ 190636 w 658915"/>
              <a:gd name="connsiteY0" fmla="*/ 0 h 83496"/>
              <a:gd name="connsiteX1" fmla="*/ 658915 w 658915"/>
              <a:gd name="connsiteY1" fmla="*/ 0 h 83496"/>
              <a:gd name="connsiteX2" fmla="*/ 658915 w 658915"/>
              <a:gd name="connsiteY2" fmla="*/ 83496 h 83496"/>
              <a:gd name="connsiteX3" fmla="*/ 190636 w 658915"/>
              <a:gd name="connsiteY3" fmla="*/ 83496 h 83496"/>
              <a:gd name="connsiteX4" fmla="*/ 0 w 658915"/>
              <a:gd name="connsiteY4" fmla="*/ 0 h 83496"/>
              <a:gd name="connsiteX5" fmla="*/ 113525 w 658915"/>
              <a:gd name="connsiteY5" fmla="*/ 0 h 83496"/>
              <a:gd name="connsiteX6" fmla="*/ 113525 w 658915"/>
              <a:gd name="connsiteY6" fmla="*/ 83496 h 83496"/>
              <a:gd name="connsiteX7" fmla="*/ 0 w 658915"/>
              <a:gd name="connsiteY7" fmla="*/ 83496 h 83496"/>
            </a:gdLst>
            <a:ahLst/>
            <a:cxnLst/>
            <a:rect l="l" t="t" r="r" b="b"/>
            <a:pathLst>
              <a:path w="658915" h="83496">
                <a:moveTo>
                  <a:pt x="190636" y="0"/>
                </a:moveTo>
                <a:lnTo>
                  <a:pt x="658915" y="0"/>
                </a:lnTo>
                <a:lnTo>
                  <a:pt x="658915" y="83496"/>
                </a:lnTo>
                <a:lnTo>
                  <a:pt x="190636" y="83496"/>
                </a:lnTo>
                <a:close/>
                <a:moveTo>
                  <a:pt x="0" y="0"/>
                </a:moveTo>
                <a:lnTo>
                  <a:pt x="113525" y="0"/>
                </a:lnTo>
                <a:lnTo>
                  <a:pt x="113525" y="83496"/>
                </a:lnTo>
                <a:lnTo>
                  <a:pt x="0" y="83496"/>
                </a:lnTo>
                <a:close/>
              </a:path>
            </a:pathLst>
          </a:custGeom>
          <a:noFill/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013749" y="5084466"/>
            <a:ext cx="4505151" cy="10496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/>
            <a:r>
              <a:rPr kumimoji="1" lang="en-US" altLang="zh-CN" sz="8000">
                <a:ln w="12700">
                  <a:noFill/>
                </a:ln>
                <a:solidFill>
                  <a:srgbClr val="99C2FF">
                    <a:alpha val="33000"/>
                  </a:srgbClr>
                </a:solidFill>
                <a:latin typeface="OPPOSans L"/>
                <a:ea typeface="OPPOSans L"/>
                <a:cs typeface="OPPOSans L"/>
              </a:rPr>
              <a:t>202X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0400" y="4666888"/>
            <a:ext cx="50242" cy="301450"/>
          </a:xfrm>
          <a:prstGeom prst="rect">
            <a:avLst/>
          </a:pr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252875" y="4666888"/>
            <a:ext cx="50242" cy="301450"/>
          </a:xfrm>
          <a:prstGeom prst="rect">
            <a:avLst/>
          </a:pr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660400" y="739302"/>
            <a:ext cx="1591034" cy="19757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859985" y="796340"/>
            <a:ext cx="658915" cy="83496"/>
          </a:xfrm>
          <a:custGeom>
            <a:avLst/>
            <a:gdLst>
              <a:gd name="connsiteX0" fmla="*/ 190636 w 658915"/>
              <a:gd name="connsiteY0" fmla="*/ 0 h 83496"/>
              <a:gd name="connsiteX1" fmla="*/ 658915 w 658915"/>
              <a:gd name="connsiteY1" fmla="*/ 0 h 83496"/>
              <a:gd name="connsiteX2" fmla="*/ 658915 w 658915"/>
              <a:gd name="connsiteY2" fmla="*/ 83496 h 83496"/>
              <a:gd name="connsiteX3" fmla="*/ 190636 w 658915"/>
              <a:gd name="connsiteY3" fmla="*/ 83496 h 83496"/>
              <a:gd name="connsiteX4" fmla="*/ 0 w 658915"/>
              <a:gd name="connsiteY4" fmla="*/ 0 h 83496"/>
              <a:gd name="connsiteX5" fmla="*/ 113525 w 658915"/>
              <a:gd name="connsiteY5" fmla="*/ 0 h 83496"/>
              <a:gd name="connsiteX6" fmla="*/ 113525 w 658915"/>
              <a:gd name="connsiteY6" fmla="*/ 83496 h 83496"/>
              <a:gd name="connsiteX7" fmla="*/ 0 w 658915"/>
              <a:gd name="connsiteY7" fmla="*/ 83496 h 83496"/>
            </a:gdLst>
            <a:ahLst/>
            <a:cxnLst/>
            <a:rect l="l" t="t" r="r" b="b"/>
            <a:pathLst>
              <a:path w="658915" h="83496">
                <a:moveTo>
                  <a:pt x="190636" y="0"/>
                </a:moveTo>
                <a:lnTo>
                  <a:pt x="658915" y="0"/>
                </a:lnTo>
                <a:lnTo>
                  <a:pt x="658915" y="83496"/>
                </a:lnTo>
                <a:lnTo>
                  <a:pt x="190636" y="83496"/>
                </a:lnTo>
                <a:close/>
                <a:moveTo>
                  <a:pt x="0" y="0"/>
                </a:moveTo>
                <a:lnTo>
                  <a:pt x="113525" y="0"/>
                </a:lnTo>
                <a:lnTo>
                  <a:pt x="113525" y="83496"/>
                </a:lnTo>
                <a:lnTo>
                  <a:pt x="0" y="83496"/>
                </a:lnTo>
                <a:close/>
              </a:path>
            </a:pathLst>
          </a:custGeom>
          <a:noFill/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2156109"/>
            <a:ext cx="7375490" cy="3353343"/>
          </a:xfrm>
          <a:prstGeom prst="rect">
            <a:avLst/>
          </a:prstGeom>
          <a:solidFill>
            <a:schemeClr val="bg1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3575438"/>
            <a:ext cx="6544268" cy="165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40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系统需求分析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756688"/>
            <a:ext cx="2434492" cy="1698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54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3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3668288"/>
            <a:ext cx="5154048" cy="22747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驾校预约小程序需要实现学员、教练、课程分类、课程信息、课程预约、课程记录、课表时间、课表信息、车辆信息、练车预约、学习记录、服务评价、通知消息、成绩信息、系统管理等主要功能。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3198693"/>
            <a:ext cx="5154048" cy="4963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601009" y="2714492"/>
            <a:ext cx="1272832" cy="411060"/>
          </a:xfrm>
          <a:prstGeom prst="ellipse">
            <a:avLst/>
          </a:prstGeom>
          <a:noFill/>
          <a:ln w="57150" cap="sq">
            <a:solidFill>
              <a:schemeClr val="bg1">
                <a:lumMod val="9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795976" y="2160710"/>
            <a:ext cx="882902" cy="8829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836858" y="2201592"/>
            <a:ext cx="801138" cy="80113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086221" y="2455834"/>
            <a:ext cx="302408" cy="29265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2714937" y="2171086"/>
            <a:ext cx="121920" cy="12192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364852" y="3668288"/>
            <a:ext cx="5154048" cy="22747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系统需求分析是软件开发过程中的重要环节，旨在明确项目的功能和性能要求，通过深入调研，与用户紧密合作，准确理解并记录他们的期望与需求。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364852" y="3198693"/>
            <a:ext cx="5154048" cy="4963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305460" y="2714492"/>
            <a:ext cx="1272832" cy="411060"/>
          </a:xfrm>
          <a:prstGeom prst="ellipse">
            <a:avLst/>
          </a:prstGeom>
          <a:noFill/>
          <a:ln w="57150" cap="sq">
            <a:solidFill>
              <a:schemeClr val="bg1">
                <a:lumMod val="9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500427" y="2160710"/>
            <a:ext cx="882902" cy="8829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541308" y="2201592"/>
            <a:ext cx="801138" cy="80113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790673" y="2465076"/>
            <a:ext cx="302408" cy="274167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8419388" y="2171086"/>
            <a:ext cx="121920" cy="12192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01625" y="115977"/>
            <a:ext cx="822140" cy="822140"/>
          </a:xfrm>
          <a:prstGeom prst="donut">
            <a:avLst>
              <a:gd name="adj" fmla="val 1763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54660" y="427377"/>
            <a:ext cx="10350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功能需求分析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3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361650" y="2074280"/>
            <a:ext cx="3456000" cy="3600000"/>
          </a:xfrm>
          <a:custGeom>
            <a:avLst/>
            <a:gdLst>
              <a:gd name="connsiteX0" fmla="*/ 4191000 w 4586492"/>
              <a:gd name="connsiteY0" fmla="*/ 0 h 4905375"/>
              <a:gd name="connsiteX1" fmla="*/ 395288 w 4586492"/>
              <a:gd name="connsiteY1" fmla="*/ 0 h 4905375"/>
              <a:gd name="connsiteX2" fmla="*/ 0 w 4586492"/>
              <a:gd name="connsiteY2" fmla="*/ 395288 h 4905375"/>
              <a:gd name="connsiteX3" fmla="*/ 0 w 4586492"/>
              <a:gd name="connsiteY3" fmla="*/ 4510088 h 4905375"/>
              <a:gd name="connsiteX4" fmla="*/ 395288 w 4586492"/>
              <a:gd name="connsiteY4" fmla="*/ 4905375 h 4905375"/>
              <a:gd name="connsiteX5" fmla="*/ 2853214 w 4586492"/>
              <a:gd name="connsiteY5" fmla="*/ 4905375 h 4905375"/>
              <a:gd name="connsiteX6" fmla="*/ 3220974 w 4586492"/>
              <a:gd name="connsiteY6" fmla="*/ 4655154 h 4905375"/>
              <a:gd name="connsiteX7" fmla="*/ 4558760 w 4586492"/>
              <a:gd name="connsiteY7" fmla="*/ 540353 h 4905375"/>
              <a:gd name="connsiteX8" fmla="*/ 4336352 w 4586492"/>
              <a:gd name="connsiteY8" fmla="*/ 27626 h 4905375"/>
              <a:gd name="connsiteX9" fmla="*/ 4191000 w 4586492"/>
              <a:gd name="connsiteY9" fmla="*/ 0 h 4905375"/>
            </a:gdLst>
            <a:ahLst/>
            <a:cxnLst/>
            <a:rect l="l" t="t" r="r" b="b"/>
            <a:pathLst>
              <a:path w="4586492" h="4905375">
                <a:moveTo>
                  <a:pt x="4191000" y="0"/>
                </a:moveTo>
                <a:lnTo>
                  <a:pt x="395288" y="0"/>
                </a:lnTo>
                <a:cubicBezTo>
                  <a:pt x="176976" y="0"/>
                  <a:pt x="0" y="176976"/>
                  <a:pt x="0" y="395288"/>
                </a:cubicBezTo>
                <a:lnTo>
                  <a:pt x="0" y="4510088"/>
                </a:lnTo>
                <a:cubicBezTo>
                  <a:pt x="0" y="4728401"/>
                  <a:pt x="176976" y="4905375"/>
                  <a:pt x="395288" y="4905375"/>
                </a:cubicBezTo>
                <a:lnTo>
                  <a:pt x="2853214" y="4905375"/>
                </a:lnTo>
                <a:cubicBezTo>
                  <a:pt x="3015539" y="4905347"/>
                  <a:pt x="3161357" y="4806125"/>
                  <a:pt x="3220974" y="4655154"/>
                </a:cubicBezTo>
                <a:lnTo>
                  <a:pt x="4558760" y="540353"/>
                </a:lnTo>
                <a:cubicBezTo>
                  <a:pt x="4638933" y="337352"/>
                  <a:pt x="4539358" y="107796"/>
                  <a:pt x="4336352" y="27626"/>
                </a:cubicBezTo>
                <a:cubicBezTo>
                  <a:pt x="4290070" y="9348"/>
                  <a:pt x="4240759" y="-24"/>
                  <a:pt x="4191000" y="0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  <a:effectLst>
            <a:outerShdw blurRad="317500" dist="190500" dir="5400000" sx="102000" sy="102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1590120"/>
            <a:ext cx="3456000" cy="3600000"/>
          </a:xfrm>
          <a:custGeom>
            <a:avLst/>
            <a:gdLst>
              <a:gd name="connsiteX0" fmla="*/ 4191000 w 4586492"/>
              <a:gd name="connsiteY0" fmla="*/ 0 h 4905375"/>
              <a:gd name="connsiteX1" fmla="*/ 395288 w 4586492"/>
              <a:gd name="connsiteY1" fmla="*/ 0 h 4905375"/>
              <a:gd name="connsiteX2" fmla="*/ 0 w 4586492"/>
              <a:gd name="connsiteY2" fmla="*/ 395288 h 4905375"/>
              <a:gd name="connsiteX3" fmla="*/ 0 w 4586492"/>
              <a:gd name="connsiteY3" fmla="*/ 4510088 h 4905375"/>
              <a:gd name="connsiteX4" fmla="*/ 395288 w 4586492"/>
              <a:gd name="connsiteY4" fmla="*/ 4905375 h 4905375"/>
              <a:gd name="connsiteX5" fmla="*/ 2853214 w 4586492"/>
              <a:gd name="connsiteY5" fmla="*/ 4905375 h 4905375"/>
              <a:gd name="connsiteX6" fmla="*/ 3220974 w 4586492"/>
              <a:gd name="connsiteY6" fmla="*/ 4655154 h 4905375"/>
              <a:gd name="connsiteX7" fmla="*/ 4558760 w 4586492"/>
              <a:gd name="connsiteY7" fmla="*/ 540353 h 4905375"/>
              <a:gd name="connsiteX8" fmla="*/ 4336352 w 4586492"/>
              <a:gd name="connsiteY8" fmla="*/ 27626 h 4905375"/>
              <a:gd name="connsiteX9" fmla="*/ 4191000 w 4586492"/>
              <a:gd name="connsiteY9" fmla="*/ 0 h 4905375"/>
            </a:gdLst>
            <a:ahLst/>
            <a:cxnLst/>
            <a:rect l="l" t="t" r="r" b="b"/>
            <a:pathLst>
              <a:path w="4586492" h="4905375">
                <a:moveTo>
                  <a:pt x="4191000" y="0"/>
                </a:moveTo>
                <a:lnTo>
                  <a:pt x="395288" y="0"/>
                </a:lnTo>
                <a:cubicBezTo>
                  <a:pt x="176976" y="0"/>
                  <a:pt x="0" y="176976"/>
                  <a:pt x="0" y="395288"/>
                </a:cubicBezTo>
                <a:lnTo>
                  <a:pt x="0" y="4510088"/>
                </a:lnTo>
                <a:cubicBezTo>
                  <a:pt x="0" y="4728401"/>
                  <a:pt x="176976" y="4905375"/>
                  <a:pt x="395288" y="4905375"/>
                </a:cubicBezTo>
                <a:lnTo>
                  <a:pt x="2853214" y="4905375"/>
                </a:lnTo>
                <a:cubicBezTo>
                  <a:pt x="3015539" y="4905347"/>
                  <a:pt x="3161357" y="4806125"/>
                  <a:pt x="3220974" y="4655154"/>
                </a:cubicBezTo>
                <a:lnTo>
                  <a:pt x="4558760" y="540353"/>
                </a:lnTo>
                <a:cubicBezTo>
                  <a:pt x="4638933" y="337352"/>
                  <a:pt x="4539358" y="107796"/>
                  <a:pt x="4336352" y="27626"/>
                </a:cubicBezTo>
                <a:cubicBezTo>
                  <a:pt x="4290070" y="9348"/>
                  <a:pt x="4240759" y="-24"/>
                  <a:pt x="419100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68147" y="1996825"/>
            <a:ext cx="864000" cy="50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68147" y="2845768"/>
            <a:ext cx="2160000" cy="19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技术可行性分析确认了采用 Java 语言结合 Spring Boot 框架开发的后端系统，以及 MySQL 数据库的引入，确保了系统能够处理大规模数据的存储和检索需求。</a:t>
            </a:r>
            <a:endParaRPr kumimoji="1" lang="zh-CN" altLang="en-US"/>
          </a:p>
        </p:txBody>
      </p:sp>
      <p:cxnSp>
        <p:nvCxnSpPr>
          <p:cNvPr id="7" name="标题 1"/>
          <p:cNvCxnSpPr/>
          <p:nvPr/>
        </p:nvCxnSpPr>
        <p:spPr>
          <a:xfrm>
            <a:off x="975692" y="2706442"/>
            <a:ext cx="2160000" cy="0"/>
          </a:xfrm>
          <a:prstGeom prst="line">
            <a:avLst/>
          </a:prstGeom>
          <a:noFill/>
          <a:ln w="6350" cap="sq">
            <a:solidFill>
              <a:schemeClr val="bg1">
                <a:lumMod val="50000"/>
              </a:schemeClr>
            </a:solidFill>
            <a:miter/>
          </a:ln>
        </p:spPr>
      </p:cxnSp>
      <p:sp>
        <p:nvSpPr>
          <p:cNvPr id="8" name="标题 1"/>
          <p:cNvSpPr txBox="1"/>
          <p:nvPr/>
        </p:nvSpPr>
        <p:spPr>
          <a:xfrm>
            <a:off x="4669397" y="2480985"/>
            <a:ext cx="864000" cy="50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669397" y="3329928"/>
            <a:ext cx="2160000" cy="19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经济可行性分析表明，开发驾校预约小程序在经济上是可行的，因为它能显著降低驾校的运营成本并提高收入。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4676942" y="3190602"/>
            <a:ext cx="2160000" cy="0"/>
          </a:xfrm>
          <a:prstGeom prst="line">
            <a:avLst/>
          </a:prstGeom>
          <a:noFill/>
          <a:ln w="6350" cap="sq">
            <a:solidFill>
              <a:schemeClr val="bg1"/>
            </a:solidFill>
            <a:miter/>
          </a:ln>
        </p:spPr>
      </p:cxnSp>
      <p:sp>
        <p:nvSpPr>
          <p:cNvPr id="11" name="标题 1"/>
          <p:cNvSpPr txBox="1"/>
          <p:nvPr/>
        </p:nvSpPr>
        <p:spPr>
          <a:xfrm>
            <a:off x="8062900" y="1590120"/>
            <a:ext cx="3456000" cy="3600000"/>
          </a:xfrm>
          <a:custGeom>
            <a:avLst/>
            <a:gdLst>
              <a:gd name="connsiteX0" fmla="*/ 4191000 w 4586492"/>
              <a:gd name="connsiteY0" fmla="*/ 0 h 4905375"/>
              <a:gd name="connsiteX1" fmla="*/ 395288 w 4586492"/>
              <a:gd name="connsiteY1" fmla="*/ 0 h 4905375"/>
              <a:gd name="connsiteX2" fmla="*/ 0 w 4586492"/>
              <a:gd name="connsiteY2" fmla="*/ 395288 h 4905375"/>
              <a:gd name="connsiteX3" fmla="*/ 0 w 4586492"/>
              <a:gd name="connsiteY3" fmla="*/ 4510088 h 4905375"/>
              <a:gd name="connsiteX4" fmla="*/ 395288 w 4586492"/>
              <a:gd name="connsiteY4" fmla="*/ 4905375 h 4905375"/>
              <a:gd name="connsiteX5" fmla="*/ 2853214 w 4586492"/>
              <a:gd name="connsiteY5" fmla="*/ 4905375 h 4905375"/>
              <a:gd name="connsiteX6" fmla="*/ 3220974 w 4586492"/>
              <a:gd name="connsiteY6" fmla="*/ 4655154 h 4905375"/>
              <a:gd name="connsiteX7" fmla="*/ 4558760 w 4586492"/>
              <a:gd name="connsiteY7" fmla="*/ 540353 h 4905375"/>
              <a:gd name="connsiteX8" fmla="*/ 4336352 w 4586492"/>
              <a:gd name="connsiteY8" fmla="*/ 27626 h 4905375"/>
              <a:gd name="connsiteX9" fmla="*/ 4191000 w 4586492"/>
              <a:gd name="connsiteY9" fmla="*/ 0 h 4905375"/>
            </a:gdLst>
            <a:ahLst/>
            <a:cxnLst/>
            <a:rect l="l" t="t" r="r" b="b"/>
            <a:pathLst>
              <a:path w="4586492" h="4905375">
                <a:moveTo>
                  <a:pt x="4191000" y="0"/>
                </a:moveTo>
                <a:lnTo>
                  <a:pt x="395288" y="0"/>
                </a:lnTo>
                <a:cubicBezTo>
                  <a:pt x="176976" y="0"/>
                  <a:pt x="0" y="176976"/>
                  <a:pt x="0" y="395288"/>
                </a:cubicBezTo>
                <a:lnTo>
                  <a:pt x="0" y="4510088"/>
                </a:lnTo>
                <a:cubicBezTo>
                  <a:pt x="0" y="4728401"/>
                  <a:pt x="176976" y="4905375"/>
                  <a:pt x="395288" y="4905375"/>
                </a:cubicBezTo>
                <a:lnTo>
                  <a:pt x="2853214" y="4905375"/>
                </a:lnTo>
                <a:cubicBezTo>
                  <a:pt x="3015539" y="4905347"/>
                  <a:pt x="3161357" y="4806125"/>
                  <a:pt x="3220974" y="4655154"/>
                </a:cubicBezTo>
                <a:lnTo>
                  <a:pt x="4558760" y="540353"/>
                </a:lnTo>
                <a:cubicBezTo>
                  <a:pt x="4638933" y="337352"/>
                  <a:pt x="4539358" y="107796"/>
                  <a:pt x="4336352" y="27626"/>
                </a:cubicBezTo>
                <a:cubicBezTo>
                  <a:pt x="4290070" y="9348"/>
                  <a:pt x="4240759" y="-24"/>
                  <a:pt x="419100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370647" y="1996825"/>
            <a:ext cx="864000" cy="50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70647" y="2845768"/>
            <a:ext cx="2160000" cy="19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操作可行性分析确认了驾校预约小程序的开发也是完全可行的，当前市场上已有成熟的技术框架和开发工具，可以支持小程序的快速开发和部署。</a:t>
            </a:r>
            <a:endParaRPr kumimoji="1" lang="zh-CN" altLang="en-US"/>
          </a:p>
        </p:txBody>
      </p:sp>
      <p:cxnSp>
        <p:nvCxnSpPr>
          <p:cNvPr id="14" name="标题 1"/>
          <p:cNvCxnSpPr/>
          <p:nvPr/>
        </p:nvCxnSpPr>
        <p:spPr>
          <a:xfrm>
            <a:off x="8378192" y="2706442"/>
            <a:ext cx="2160000" cy="0"/>
          </a:xfrm>
          <a:prstGeom prst="line">
            <a:avLst/>
          </a:prstGeom>
          <a:noFill/>
          <a:ln w="6350" cap="sq">
            <a:solidFill>
              <a:schemeClr val="bg1">
                <a:lumMod val="50000"/>
              </a:schemeClr>
            </a:solidFill>
            <a:miter/>
          </a:ln>
        </p:spPr>
      </p:cxnSp>
      <p:sp>
        <p:nvSpPr>
          <p:cNvPr id="15" name="标题 1"/>
          <p:cNvSpPr txBox="1"/>
          <p:nvPr/>
        </p:nvSpPr>
        <p:spPr>
          <a:xfrm>
            <a:off x="3648891" y="1795714"/>
            <a:ext cx="243840" cy="24384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1059886" y="1795714"/>
            <a:ext cx="243840" cy="24384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341326" y="2279897"/>
            <a:ext cx="243840" cy="24384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01625" y="115977"/>
            <a:ext cx="822140" cy="822140"/>
          </a:xfrm>
          <a:prstGeom prst="donut">
            <a:avLst>
              <a:gd name="adj" fmla="val 1763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54660" y="427377"/>
            <a:ext cx="10350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可行性分析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660400" y="739302"/>
            <a:ext cx="1591034" cy="19757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859985" y="796340"/>
            <a:ext cx="658915" cy="83496"/>
          </a:xfrm>
          <a:custGeom>
            <a:avLst/>
            <a:gdLst>
              <a:gd name="connsiteX0" fmla="*/ 190636 w 658915"/>
              <a:gd name="connsiteY0" fmla="*/ 0 h 83496"/>
              <a:gd name="connsiteX1" fmla="*/ 658915 w 658915"/>
              <a:gd name="connsiteY1" fmla="*/ 0 h 83496"/>
              <a:gd name="connsiteX2" fmla="*/ 658915 w 658915"/>
              <a:gd name="connsiteY2" fmla="*/ 83496 h 83496"/>
              <a:gd name="connsiteX3" fmla="*/ 190636 w 658915"/>
              <a:gd name="connsiteY3" fmla="*/ 83496 h 83496"/>
              <a:gd name="connsiteX4" fmla="*/ 0 w 658915"/>
              <a:gd name="connsiteY4" fmla="*/ 0 h 83496"/>
              <a:gd name="connsiteX5" fmla="*/ 113525 w 658915"/>
              <a:gd name="connsiteY5" fmla="*/ 0 h 83496"/>
              <a:gd name="connsiteX6" fmla="*/ 113525 w 658915"/>
              <a:gd name="connsiteY6" fmla="*/ 83496 h 83496"/>
              <a:gd name="connsiteX7" fmla="*/ 0 w 658915"/>
              <a:gd name="connsiteY7" fmla="*/ 83496 h 83496"/>
            </a:gdLst>
            <a:ahLst/>
            <a:cxnLst/>
            <a:rect l="l" t="t" r="r" b="b"/>
            <a:pathLst>
              <a:path w="658915" h="83496">
                <a:moveTo>
                  <a:pt x="190636" y="0"/>
                </a:moveTo>
                <a:lnTo>
                  <a:pt x="658915" y="0"/>
                </a:lnTo>
                <a:lnTo>
                  <a:pt x="658915" y="83496"/>
                </a:lnTo>
                <a:lnTo>
                  <a:pt x="190636" y="83496"/>
                </a:lnTo>
                <a:close/>
                <a:moveTo>
                  <a:pt x="0" y="0"/>
                </a:moveTo>
                <a:lnTo>
                  <a:pt x="113525" y="0"/>
                </a:lnTo>
                <a:lnTo>
                  <a:pt x="113525" y="83496"/>
                </a:lnTo>
                <a:lnTo>
                  <a:pt x="0" y="83496"/>
                </a:lnTo>
                <a:close/>
              </a:path>
            </a:pathLst>
          </a:custGeom>
          <a:noFill/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2156109"/>
            <a:ext cx="7375490" cy="3353343"/>
          </a:xfrm>
          <a:prstGeom prst="rect">
            <a:avLst/>
          </a:prstGeom>
          <a:solidFill>
            <a:schemeClr val="bg1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3575438"/>
            <a:ext cx="6544268" cy="165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40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系统设计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756688"/>
            <a:ext cx="2434492" cy="1698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54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3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19801" y="2632714"/>
            <a:ext cx="11520000" cy="2880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2057686"/>
            <a:ext cx="6840000" cy="36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435519" y="2939388"/>
            <a:ext cx="4320000" cy="22666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系统主要分为三大用户群体：管理员、学员和教练。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435521" y="1751686"/>
            <a:ext cx="648000" cy="648000"/>
          </a:xfrm>
          <a:prstGeom prst="ellipse">
            <a:avLst/>
          </a:prstGeom>
          <a:solidFill>
            <a:schemeClr val="accent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423780" y="2939388"/>
            <a:ext cx="4320000" cy="22666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系统功能结构设计以用户的实际需求为核心，强调了交互的简便性和数据的精确性，旨在为用户提供一种高效率的方式来管理相关信息。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410492" y="1751686"/>
            <a:ext cx="648000" cy="648000"/>
          </a:xfrm>
          <a:prstGeom prst="ellipse">
            <a:avLst/>
          </a:prstGeom>
          <a:solidFill>
            <a:schemeClr val="accent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1625" y="115977"/>
            <a:ext cx="822140" cy="822140"/>
          </a:xfrm>
          <a:prstGeom prst="donut">
            <a:avLst>
              <a:gd name="adj" fmla="val 1763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4660" y="427377"/>
            <a:ext cx="10350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系统功能结构设计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3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V="1">
            <a:off x="701537" y="4668378"/>
            <a:ext cx="10788926" cy="45719"/>
          </a:xfrm>
          <a:prstGeom prst="roundRect">
            <a:avLst>
              <a:gd name="adj" fmla="val 50000"/>
            </a:avLst>
          </a:prstGeom>
          <a:solidFill>
            <a:schemeClr val="accent3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2072217" y="2053949"/>
            <a:ext cx="257356" cy="255589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2081527" y="1632044"/>
            <a:ext cx="2941323" cy="2664278"/>
          </a:xfrm>
          <a:prstGeom prst="round2Diag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3472677" y="4611726"/>
            <a:ext cx="159024" cy="15902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2256941" y="1422911"/>
            <a:ext cx="446314" cy="815761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228944" y="1646125"/>
            <a:ext cx="508000" cy="30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/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69291" y="4101919"/>
            <a:ext cx="393700" cy="812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r"/>
            <a:r>
              <a:rPr kumimoji="1" lang="en-US" altLang="zh-CN" sz="32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”</a:t>
            </a:r>
            <a:endParaRPr kumimoji="1"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/>
          </a:blip>
          <a:srcRect l="4072" r="4072"/>
          <a:stretch>
            <a:fillRect/>
          </a:stretch>
        </p:blipFill>
        <p:spPr>
          <a:xfrm>
            <a:off x="2323943" y="2181743"/>
            <a:ext cx="2456492" cy="1785753"/>
          </a:xfrm>
          <a:custGeom>
            <a:avLst/>
            <a:gdLst/>
            <a:ahLst/>
            <a:cxnLst/>
            <a:rect l="l" t="t" r="r" b="b"/>
            <a:pathLst>
              <a:path w="2456492" h="1785753">
                <a:moveTo>
                  <a:pt x="0" y="0"/>
                </a:moveTo>
                <a:lnTo>
                  <a:pt x="2456492" y="0"/>
                </a:lnTo>
                <a:lnTo>
                  <a:pt x="2456492" y="1785753"/>
                </a:lnTo>
                <a:lnTo>
                  <a:pt x="0" y="178575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1221739" y="4947628"/>
            <a:ext cx="4660900" cy="11280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数据库设计是规划和创建数据库结构以存储、管理和检索数据的过程。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0800000">
            <a:off x="7147139" y="2053950"/>
            <a:ext cx="257356" cy="255589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>
            <a:off x="7156448" y="1632045"/>
            <a:ext cx="2941323" cy="2664278"/>
          </a:xfrm>
          <a:prstGeom prst="round2Diag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8547599" y="4611727"/>
            <a:ext cx="159024" cy="15902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>
            <a:off x="7331863" y="1422912"/>
            <a:ext cx="446314" cy="815761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303866" y="1646126"/>
            <a:ext cx="508000" cy="30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/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444213" y="4101920"/>
            <a:ext cx="393700" cy="812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r"/>
            <a:r>
              <a:rPr kumimoji="1" lang="en-US" altLang="zh-CN" sz="32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”</a:t>
            </a:r>
            <a:endParaRPr kumimoji="1"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>
            <a:alphaModFix/>
          </a:blip>
          <a:srcRect l="1817" r="1817"/>
          <a:stretch>
            <a:fillRect/>
          </a:stretch>
        </p:blipFill>
        <p:spPr>
          <a:xfrm>
            <a:off x="7398865" y="2181744"/>
            <a:ext cx="2456492" cy="1785753"/>
          </a:xfrm>
          <a:custGeom>
            <a:avLst/>
            <a:gdLst/>
            <a:ahLst/>
            <a:cxnLst/>
            <a:rect l="l" t="t" r="r" b="b"/>
            <a:pathLst>
              <a:path w="2456492" h="1785753">
                <a:moveTo>
                  <a:pt x="0" y="0"/>
                </a:moveTo>
                <a:lnTo>
                  <a:pt x="2456492" y="0"/>
                </a:lnTo>
                <a:lnTo>
                  <a:pt x="2456492" y="1785753"/>
                </a:lnTo>
                <a:lnTo>
                  <a:pt x="0" y="178575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9" name="标题 1"/>
          <p:cNvSpPr txBox="1"/>
          <p:nvPr/>
        </p:nvSpPr>
        <p:spPr>
          <a:xfrm>
            <a:off x="6296661" y="4947629"/>
            <a:ext cx="4660900" cy="11280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本系统的整体 E- R 实体属性通过图表展示，明确了管理员、教练、学员等实体的属性和关系。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01625" y="115977"/>
            <a:ext cx="822140" cy="822140"/>
          </a:xfrm>
          <a:prstGeom prst="donut">
            <a:avLst>
              <a:gd name="adj" fmla="val 1763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54660" y="427377"/>
            <a:ext cx="10350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数据库设计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660400" y="739302"/>
            <a:ext cx="1591034" cy="19757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859985" y="796340"/>
            <a:ext cx="658915" cy="83496"/>
          </a:xfrm>
          <a:custGeom>
            <a:avLst/>
            <a:gdLst>
              <a:gd name="connsiteX0" fmla="*/ 190636 w 658915"/>
              <a:gd name="connsiteY0" fmla="*/ 0 h 83496"/>
              <a:gd name="connsiteX1" fmla="*/ 658915 w 658915"/>
              <a:gd name="connsiteY1" fmla="*/ 0 h 83496"/>
              <a:gd name="connsiteX2" fmla="*/ 658915 w 658915"/>
              <a:gd name="connsiteY2" fmla="*/ 83496 h 83496"/>
              <a:gd name="connsiteX3" fmla="*/ 190636 w 658915"/>
              <a:gd name="connsiteY3" fmla="*/ 83496 h 83496"/>
              <a:gd name="connsiteX4" fmla="*/ 0 w 658915"/>
              <a:gd name="connsiteY4" fmla="*/ 0 h 83496"/>
              <a:gd name="connsiteX5" fmla="*/ 113525 w 658915"/>
              <a:gd name="connsiteY5" fmla="*/ 0 h 83496"/>
              <a:gd name="connsiteX6" fmla="*/ 113525 w 658915"/>
              <a:gd name="connsiteY6" fmla="*/ 83496 h 83496"/>
              <a:gd name="connsiteX7" fmla="*/ 0 w 658915"/>
              <a:gd name="connsiteY7" fmla="*/ 83496 h 83496"/>
            </a:gdLst>
            <a:ahLst/>
            <a:cxnLst/>
            <a:rect l="l" t="t" r="r" b="b"/>
            <a:pathLst>
              <a:path w="658915" h="83496">
                <a:moveTo>
                  <a:pt x="190636" y="0"/>
                </a:moveTo>
                <a:lnTo>
                  <a:pt x="658915" y="0"/>
                </a:lnTo>
                <a:lnTo>
                  <a:pt x="658915" y="83496"/>
                </a:lnTo>
                <a:lnTo>
                  <a:pt x="190636" y="83496"/>
                </a:lnTo>
                <a:close/>
                <a:moveTo>
                  <a:pt x="0" y="0"/>
                </a:moveTo>
                <a:lnTo>
                  <a:pt x="113525" y="0"/>
                </a:lnTo>
                <a:lnTo>
                  <a:pt x="113525" y="83496"/>
                </a:lnTo>
                <a:lnTo>
                  <a:pt x="0" y="83496"/>
                </a:lnTo>
                <a:close/>
              </a:path>
            </a:pathLst>
          </a:custGeom>
          <a:noFill/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2156109"/>
            <a:ext cx="7375490" cy="3353343"/>
          </a:xfrm>
          <a:prstGeom prst="rect">
            <a:avLst/>
          </a:prstGeom>
          <a:solidFill>
            <a:schemeClr val="bg1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3575438"/>
            <a:ext cx="6544268" cy="165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40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系统详细设计与实现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756688"/>
            <a:ext cx="2434492" cy="1698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54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3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0800000">
            <a:off x="3904795" y="3351891"/>
            <a:ext cx="246736" cy="138110"/>
          </a:xfrm>
          <a:prstGeom prst="triangle">
            <a:avLst/>
          </a:pr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8124709" y="3351890"/>
            <a:ext cx="246736" cy="138110"/>
          </a:xfrm>
          <a:prstGeom prst="triangle">
            <a:avLst/>
          </a:prstGeom>
          <a:solidFill>
            <a:schemeClr val="accent2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3180332" y="1746230"/>
            <a:ext cx="1695662" cy="1589758"/>
            <a:chOff x="3180332" y="1746230"/>
            <a:chExt cx="1695662" cy="1589758"/>
          </a:xfrm>
        </p:grpSpPr>
        <p:grpSp>
          <p:nvGrpSpPr>
            <p:cNvPr id="6" name="组合 5"/>
            <p:cNvGrpSpPr/>
            <p:nvPr/>
          </p:nvGrpSpPr>
          <p:grpSpPr>
            <a:xfrm>
              <a:off x="3180332" y="1746230"/>
              <a:ext cx="1695662" cy="1589758"/>
              <a:chOff x="3180332" y="1746230"/>
              <a:chExt cx="1695662" cy="1589758"/>
            </a:xfrm>
          </p:grpSpPr>
          <p:sp>
            <p:nvSpPr>
              <p:cNvPr id="7" name="标题 1"/>
              <p:cNvSpPr txBox="1"/>
              <p:nvPr/>
            </p:nvSpPr>
            <p:spPr>
              <a:xfrm rot="20700000">
                <a:off x="3320087" y="1907918"/>
                <a:ext cx="1416152" cy="1266382"/>
              </a:xfrm>
              <a:custGeom>
                <a:avLst/>
                <a:gdLst>
                  <a:gd name="connsiteX0" fmla="*/ 7866683 w 8105775"/>
                  <a:gd name="connsiteY0" fmla="*/ 3469179 h 7248525"/>
                  <a:gd name="connsiteX1" fmla="*/ 6844650 w 8105775"/>
                  <a:gd name="connsiteY1" fmla="*/ 1416541 h 7248525"/>
                  <a:gd name="connsiteX2" fmla="*/ 5800711 w 8105775"/>
                  <a:gd name="connsiteY2" fmla="*/ 430704 h 7248525"/>
                  <a:gd name="connsiteX3" fmla="*/ 1604948 w 8105775"/>
                  <a:gd name="connsiteY3" fmla="*/ 1225089 h 7248525"/>
                  <a:gd name="connsiteX4" fmla="*/ 8558 w 8105775"/>
                  <a:gd name="connsiteY4" fmla="*/ 4330239 h 7248525"/>
                  <a:gd name="connsiteX5" fmla="*/ 1055355 w 8105775"/>
                  <a:gd name="connsiteY5" fmla="*/ 6109509 h 7248525"/>
                  <a:gd name="connsiteX6" fmla="*/ 2590785 w 8105775"/>
                  <a:gd name="connsiteY6" fmla="*/ 6781022 h 7248525"/>
                  <a:gd name="connsiteX7" fmla="*/ 4990133 w 8105775"/>
                  <a:gd name="connsiteY7" fmla="*/ 7234412 h 7248525"/>
                  <a:gd name="connsiteX8" fmla="*/ 6442696 w 8105775"/>
                  <a:gd name="connsiteY8" fmla="*/ 7103919 h 7248525"/>
                  <a:gd name="connsiteX9" fmla="*/ 7065631 w 8105775"/>
                  <a:gd name="connsiteY9" fmla="*/ 6813406 h 7248525"/>
                  <a:gd name="connsiteX10" fmla="*/ 7575218 w 8105775"/>
                  <a:gd name="connsiteY10" fmla="*/ 6330489 h 7248525"/>
                  <a:gd name="connsiteX11" fmla="*/ 8074328 w 8105775"/>
                  <a:gd name="connsiteY11" fmla="*/ 5337031 h 7248525"/>
                  <a:gd name="connsiteX12" fmla="*/ 8036228 w 8105775"/>
                  <a:gd name="connsiteY12" fmla="*/ 4195937 h 7248525"/>
                  <a:gd name="connsiteX13" fmla="*/ 7866683 w 8105775"/>
                  <a:gd name="connsiteY13" fmla="*/ 3469179 h 7248525"/>
                </a:gdLst>
                <a:ahLst/>
                <a:cxnLst/>
                <a:rect l="l" t="t" r="r" b="b"/>
                <a:pathLst>
                  <a:path w="8105775" h="7248525">
                    <a:moveTo>
                      <a:pt x="7866683" y="3469179"/>
                    </a:moveTo>
                    <a:cubicBezTo>
                      <a:pt x="7655228" y="2729086"/>
                      <a:pt x="7324711" y="2029951"/>
                      <a:pt x="6844650" y="1416541"/>
                    </a:cubicBezTo>
                    <a:cubicBezTo>
                      <a:pt x="6549375" y="1038399"/>
                      <a:pt x="6199808" y="699309"/>
                      <a:pt x="5800711" y="430704"/>
                    </a:cubicBezTo>
                    <a:cubicBezTo>
                      <a:pt x="4204321" y="-641811"/>
                      <a:pt x="2276460" y="544051"/>
                      <a:pt x="1604948" y="1225089"/>
                    </a:cubicBezTo>
                    <a:cubicBezTo>
                      <a:pt x="933435" y="1906126"/>
                      <a:pt x="-104790" y="3310111"/>
                      <a:pt x="8558" y="4330239"/>
                    </a:cubicBezTo>
                    <a:cubicBezTo>
                      <a:pt x="121905" y="5350367"/>
                      <a:pt x="583868" y="5796137"/>
                      <a:pt x="1055355" y="6109509"/>
                    </a:cubicBezTo>
                    <a:cubicBezTo>
                      <a:pt x="1526843" y="6423834"/>
                      <a:pt x="2328848" y="6711489"/>
                      <a:pt x="2590785" y="6781022"/>
                    </a:cubicBezTo>
                    <a:cubicBezTo>
                      <a:pt x="2852723" y="6850554"/>
                      <a:pt x="4212893" y="7164879"/>
                      <a:pt x="4990133" y="7234412"/>
                    </a:cubicBezTo>
                    <a:cubicBezTo>
                      <a:pt x="5474003" y="7278226"/>
                      <a:pt x="5975971" y="7243937"/>
                      <a:pt x="6442696" y="7103919"/>
                    </a:cubicBezTo>
                    <a:cubicBezTo>
                      <a:pt x="6659866" y="7039149"/>
                      <a:pt x="6885608" y="6952472"/>
                      <a:pt x="7065631" y="6813406"/>
                    </a:cubicBezTo>
                    <a:cubicBezTo>
                      <a:pt x="7251368" y="6670531"/>
                      <a:pt x="7423771" y="6509559"/>
                      <a:pt x="7575218" y="6330489"/>
                    </a:cubicBezTo>
                    <a:cubicBezTo>
                      <a:pt x="7816200" y="6043787"/>
                      <a:pt x="8001938" y="5706601"/>
                      <a:pt x="8074328" y="5337031"/>
                    </a:cubicBezTo>
                    <a:cubicBezTo>
                      <a:pt x="8147671" y="4960794"/>
                      <a:pt x="8104808" y="4572174"/>
                      <a:pt x="8036228" y="4195937"/>
                    </a:cubicBezTo>
                    <a:cubicBezTo>
                      <a:pt x="7990508" y="3951144"/>
                      <a:pt x="7935263" y="3708256"/>
                      <a:pt x="7866683" y="346917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>
                      <a:alpha val="2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0"/>
              </a:gradFill>
              <a:ln cap="sq">
                <a:noFill/>
              </a:ln>
              <a:effectLst>
                <a:outerShdw blurRad="330200" dist="203200" dir="5400000" sx="90000" sy="90000" algn="t" rotWithShape="0">
                  <a:schemeClr val="accent1">
                    <a:lumMod val="50000"/>
                    <a:alpha val="65000"/>
                  </a:schemeClr>
                </a:outerShdw>
              </a:effectLst>
            </p:spPr>
            <p:txBody>
              <a:bodyPr vert="horz" wrap="square" lIns="91440" tIns="45720" rIns="91440" bIns="45720" rtlCol="0" anchor="t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8" name="标题 1"/>
              <p:cNvSpPr txBox="1"/>
              <p:nvPr/>
            </p:nvSpPr>
            <p:spPr>
              <a:xfrm rot="20700000">
                <a:off x="3393038" y="1973154"/>
                <a:ext cx="1270250" cy="1135910"/>
              </a:xfrm>
              <a:custGeom>
                <a:avLst/>
                <a:gdLst>
                  <a:gd name="connsiteX0" fmla="*/ 7866683 w 8105775"/>
                  <a:gd name="connsiteY0" fmla="*/ 3469179 h 7248525"/>
                  <a:gd name="connsiteX1" fmla="*/ 6844650 w 8105775"/>
                  <a:gd name="connsiteY1" fmla="*/ 1416541 h 7248525"/>
                  <a:gd name="connsiteX2" fmla="*/ 5800711 w 8105775"/>
                  <a:gd name="connsiteY2" fmla="*/ 430704 h 7248525"/>
                  <a:gd name="connsiteX3" fmla="*/ 1604948 w 8105775"/>
                  <a:gd name="connsiteY3" fmla="*/ 1225089 h 7248525"/>
                  <a:gd name="connsiteX4" fmla="*/ 8558 w 8105775"/>
                  <a:gd name="connsiteY4" fmla="*/ 4330239 h 7248525"/>
                  <a:gd name="connsiteX5" fmla="*/ 1055355 w 8105775"/>
                  <a:gd name="connsiteY5" fmla="*/ 6109509 h 7248525"/>
                  <a:gd name="connsiteX6" fmla="*/ 2590785 w 8105775"/>
                  <a:gd name="connsiteY6" fmla="*/ 6781022 h 7248525"/>
                  <a:gd name="connsiteX7" fmla="*/ 4990133 w 8105775"/>
                  <a:gd name="connsiteY7" fmla="*/ 7234412 h 7248525"/>
                  <a:gd name="connsiteX8" fmla="*/ 6442696 w 8105775"/>
                  <a:gd name="connsiteY8" fmla="*/ 7103919 h 7248525"/>
                  <a:gd name="connsiteX9" fmla="*/ 7065631 w 8105775"/>
                  <a:gd name="connsiteY9" fmla="*/ 6813406 h 7248525"/>
                  <a:gd name="connsiteX10" fmla="*/ 7575218 w 8105775"/>
                  <a:gd name="connsiteY10" fmla="*/ 6330489 h 7248525"/>
                  <a:gd name="connsiteX11" fmla="*/ 8074328 w 8105775"/>
                  <a:gd name="connsiteY11" fmla="*/ 5337031 h 7248525"/>
                  <a:gd name="connsiteX12" fmla="*/ 8036228 w 8105775"/>
                  <a:gd name="connsiteY12" fmla="*/ 4195937 h 7248525"/>
                  <a:gd name="connsiteX13" fmla="*/ 7866683 w 8105775"/>
                  <a:gd name="connsiteY13" fmla="*/ 3469179 h 7248525"/>
                </a:gdLst>
                <a:ahLst/>
                <a:cxnLst/>
                <a:rect l="l" t="t" r="r" b="b"/>
                <a:pathLst>
                  <a:path w="8105775" h="7248525">
                    <a:moveTo>
                      <a:pt x="7866683" y="3469179"/>
                    </a:moveTo>
                    <a:cubicBezTo>
                      <a:pt x="7655228" y="2729086"/>
                      <a:pt x="7324711" y="2029951"/>
                      <a:pt x="6844650" y="1416541"/>
                    </a:cubicBezTo>
                    <a:cubicBezTo>
                      <a:pt x="6549375" y="1038399"/>
                      <a:pt x="6199808" y="699309"/>
                      <a:pt x="5800711" y="430704"/>
                    </a:cubicBezTo>
                    <a:cubicBezTo>
                      <a:pt x="4204321" y="-641811"/>
                      <a:pt x="2276460" y="544051"/>
                      <a:pt x="1604948" y="1225089"/>
                    </a:cubicBezTo>
                    <a:cubicBezTo>
                      <a:pt x="933435" y="1906126"/>
                      <a:pt x="-104790" y="3310111"/>
                      <a:pt x="8558" y="4330239"/>
                    </a:cubicBezTo>
                    <a:cubicBezTo>
                      <a:pt x="121905" y="5350367"/>
                      <a:pt x="583868" y="5796137"/>
                      <a:pt x="1055355" y="6109509"/>
                    </a:cubicBezTo>
                    <a:cubicBezTo>
                      <a:pt x="1526843" y="6423834"/>
                      <a:pt x="2328848" y="6711489"/>
                      <a:pt x="2590785" y="6781022"/>
                    </a:cubicBezTo>
                    <a:cubicBezTo>
                      <a:pt x="2852723" y="6850554"/>
                      <a:pt x="4212893" y="7164879"/>
                      <a:pt x="4990133" y="7234412"/>
                    </a:cubicBezTo>
                    <a:cubicBezTo>
                      <a:pt x="5474003" y="7278226"/>
                      <a:pt x="5975971" y="7243937"/>
                      <a:pt x="6442696" y="7103919"/>
                    </a:cubicBezTo>
                    <a:cubicBezTo>
                      <a:pt x="6659866" y="7039149"/>
                      <a:pt x="6885608" y="6952472"/>
                      <a:pt x="7065631" y="6813406"/>
                    </a:cubicBezTo>
                    <a:cubicBezTo>
                      <a:pt x="7251368" y="6670531"/>
                      <a:pt x="7423771" y="6509559"/>
                      <a:pt x="7575218" y="6330489"/>
                    </a:cubicBezTo>
                    <a:cubicBezTo>
                      <a:pt x="7816200" y="6043787"/>
                      <a:pt x="8001938" y="5706601"/>
                      <a:pt x="8074328" y="5337031"/>
                    </a:cubicBezTo>
                    <a:cubicBezTo>
                      <a:pt x="8147671" y="4960794"/>
                      <a:pt x="8104808" y="4572174"/>
                      <a:pt x="8036228" y="4195937"/>
                    </a:cubicBezTo>
                    <a:cubicBezTo>
                      <a:pt x="7990508" y="3951144"/>
                      <a:pt x="7935263" y="3708256"/>
                      <a:pt x="7866683" y="346917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85000"/>
                      <a:lumOff val="15000"/>
                    </a:schemeClr>
                  </a:gs>
                </a:gsLst>
                <a:lin ang="2700000" scaled="0"/>
              </a:gradFill>
              <a:ln cap="sq">
                <a:noFill/>
              </a:ln>
              <a:effectLst/>
            </p:spPr>
            <p:txBody>
              <a:bodyPr vert="horz" wrap="square" lIns="91440" tIns="45720" rIns="91440" bIns="45720" rtlCol="0" anchor="t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9" name="标题 1"/>
            <p:cNvSpPr txBox="1"/>
            <p:nvPr/>
          </p:nvSpPr>
          <p:spPr>
            <a:xfrm>
              <a:off x="3770271" y="2283218"/>
              <a:ext cx="515784" cy="515784"/>
            </a:xfrm>
            <a:custGeom>
              <a:avLst/>
              <a:gdLst>
                <a:gd name="connsiteX0" fmla="*/ 438553 w 720000"/>
                <a:gd name="connsiteY0" fmla="*/ 189601 h 720000"/>
                <a:gd name="connsiteX1" fmla="*/ 503636 w 720000"/>
                <a:gd name="connsiteY1" fmla="*/ 216365 h 720000"/>
                <a:gd name="connsiteX2" fmla="*/ 503636 w 720000"/>
                <a:gd name="connsiteY2" fmla="*/ 346445 h 720000"/>
                <a:gd name="connsiteX3" fmla="*/ 362260 w 720000"/>
                <a:gd name="connsiteY3" fmla="*/ 487907 h 720000"/>
                <a:gd name="connsiteX4" fmla="*/ 191861 w 720000"/>
                <a:gd name="connsiteY4" fmla="*/ 528226 h 720000"/>
                <a:gd name="connsiteX5" fmla="*/ 232180 w 720000"/>
                <a:gd name="connsiteY5" fmla="*/ 357827 h 720000"/>
                <a:gd name="connsiteX6" fmla="*/ 373556 w 720000"/>
                <a:gd name="connsiteY6" fmla="*/ 216452 h 720000"/>
                <a:gd name="connsiteX7" fmla="*/ 438553 w 720000"/>
                <a:gd name="connsiteY7" fmla="*/ 189601 h 720000"/>
                <a:gd name="connsiteX8" fmla="*/ 438553 w 720000"/>
                <a:gd name="connsiteY8" fmla="*/ 141636 h 720000"/>
                <a:gd name="connsiteX9" fmla="*/ 339581 w 720000"/>
                <a:gd name="connsiteY9" fmla="*/ 182476 h 720000"/>
                <a:gd name="connsiteX10" fmla="*/ 198205 w 720000"/>
                <a:gd name="connsiteY10" fmla="*/ 323852 h 720000"/>
                <a:gd name="connsiteX11" fmla="*/ 141637 w 720000"/>
                <a:gd name="connsiteY11" fmla="*/ 578364 h 720000"/>
                <a:gd name="connsiteX12" fmla="*/ 396149 w 720000"/>
                <a:gd name="connsiteY12" fmla="*/ 521796 h 720000"/>
                <a:gd name="connsiteX13" fmla="*/ 537524 w 720000"/>
                <a:gd name="connsiteY13" fmla="*/ 380420 h 720000"/>
                <a:gd name="connsiteX14" fmla="*/ 537524 w 720000"/>
                <a:gd name="connsiteY14" fmla="*/ 182476 h 720000"/>
                <a:gd name="connsiteX15" fmla="*/ 438553 w 720000"/>
                <a:gd name="connsiteY15" fmla="*/ 141636 h 720000"/>
                <a:gd name="connsiteX16" fmla="*/ 120000 w 720000"/>
                <a:gd name="connsiteY16" fmla="*/ 0 h 720000"/>
                <a:gd name="connsiteX17" fmla="*/ 600000 w 720000"/>
                <a:gd name="connsiteY17" fmla="*/ 0 h 720000"/>
                <a:gd name="connsiteX18" fmla="*/ 720000 w 720000"/>
                <a:gd name="connsiteY18" fmla="*/ 120000 h 720000"/>
                <a:gd name="connsiteX19" fmla="*/ 720000 w 720000"/>
                <a:gd name="connsiteY19" fmla="*/ 600000 h 720000"/>
                <a:gd name="connsiteX20" fmla="*/ 600000 w 720000"/>
                <a:gd name="connsiteY20" fmla="*/ 720000 h 720000"/>
                <a:gd name="connsiteX21" fmla="*/ 120000 w 720000"/>
                <a:gd name="connsiteY21" fmla="*/ 720000 h 720000"/>
                <a:gd name="connsiteX22" fmla="*/ 0 w 720000"/>
                <a:gd name="connsiteY22" fmla="*/ 600000 h 720000"/>
                <a:gd name="connsiteX23" fmla="*/ 0 w 720000"/>
                <a:gd name="connsiteY23" fmla="*/ 120000 h 720000"/>
                <a:gd name="connsiteX24" fmla="*/ 120000 w 720000"/>
                <a:gd name="connsiteY24" fmla="*/ 0 h 720000"/>
              </a:gdLst>
              <a:ahLst/>
              <a:cxnLst/>
              <a:rect l="l" t="t" r="r" b="b"/>
              <a:pathLst>
                <a:path w="720000" h="720000">
                  <a:moveTo>
                    <a:pt x="438553" y="189601"/>
                  </a:moveTo>
                  <a:cubicBezTo>
                    <a:pt x="463230" y="189601"/>
                    <a:pt x="486344" y="199073"/>
                    <a:pt x="503636" y="216365"/>
                  </a:cubicBezTo>
                  <a:cubicBezTo>
                    <a:pt x="539523" y="252252"/>
                    <a:pt x="539523" y="310557"/>
                    <a:pt x="503636" y="346445"/>
                  </a:cubicBezTo>
                  <a:lnTo>
                    <a:pt x="362260" y="487907"/>
                  </a:lnTo>
                  <a:cubicBezTo>
                    <a:pt x="342622" y="507545"/>
                    <a:pt x="266503" y="522665"/>
                    <a:pt x="191861" y="528226"/>
                  </a:cubicBezTo>
                  <a:cubicBezTo>
                    <a:pt x="197336" y="453584"/>
                    <a:pt x="212456" y="377465"/>
                    <a:pt x="232180" y="357827"/>
                  </a:cubicBezTo>
                  <a:lnTo>
                    <a:pt x="373556" y="216452"/>
                  </a:lnTo>
                  <a:cubicBezTo>
                    <a:pt x="390761" y="199073"/>
                    <a:pt x="413875" y="189601"/>
                    <a:pt x="438553" y="189601"/>
                  </a:cubicBezTo>
                  <a:close/>
                  <a:moveTo>
                    <a:pt x="438553" y="141636"/>
                  </a:moveTo>
                  <a:cubicBezTo>
                    <a:pt x="402666" y="141636"/>
                    <a:pt x="366778" y="155278"/>
                    <a:pt x="339581" y="182476"/>
                  </a:cubicBezTo>
                  <a:lnTo>
                    <a:pt x="198205" y="323852"/>
                  </a:lnTo>
                  <a:cubicBezTo>
                    <a:pt x="143723" y="378335"/>
                    <a:pt x="141637" y="578364"/>
                    <a:pt x="141637" y="578364"/>
                  </a:cubicBezTo>
                  <a:cubicBezTo>
                    <a:pt x="141637" y="578364"/>
                    <a:pt x="341753" y="576278"/>
                    <a:pt x="396149" y="521796"/>
                  </a:cubicBezTo>
                  <a:lnTo>
                    <a:pt x="537524" y="380420"/>
                  </a:lnTo>
                  <a:cubicBezTo>
                    <a:pt x="592007" y="325938"/>
                    <a:pt x="592007" y="236872"/>
                    <a:pt x="537524" y="182476"/>
                  </a:cubicBezTo>
                  <a:cubicBezTo>
                    <a:pt x="510327" y="155191"/>
                    <a:pt x="474440" y="141636"/>
                    <a:pt x="438553" y="141636"/>
                  </a:cubicBezTo>
                  <a:close/>
                  <a:moveTo>
                    <a:pt x="120000" y="0"/>
                  </a:moveTo>
                  <a:lnTo>
                    <a:pt x="600000" y="0"/>
                  </a:lnTo>
                  <a:cubicBezTo>
                    <a:pt x="666040" y="0"/>
                    <a:pt x="720000" y="54048"/>
                    <a:pt x="720000" y="120000"/>
                  </a:cubicBezTo>
                  <a:lnTo>
                    <a:pt x="720000" y="600000"/>
                  </a:lnTo>
                  <a:cubicBezTo>
                    <a:pt x="720000" y="666039"/>
                    <a:pt x="666040" y="720000"/>
                    <a:pt x="600000" y="720000"/>
                  </a:cubicBezTo>
                  <a:lnTo>
                    <a:pt x="120000" y="720000"/>
                  </a:lnTo>
                  <a:cubicBezTo>
                    <a:pt x="53961" y="720000"/>
                    <a:pt x="0" y="666039"/>
                    <a:pt x="0" y="600000"/>
                  </a:cubicBezTo>
                  <a:lnTo>
                    <a:pt x="0" y="120000"/>
                  </a:lnTo>
                  <a:cubicBezTo>
                    <a:pt x="0" y="53961"/>
                    <a:pt x="53961" y="0"/>
                    <a:pt x="120000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7318270" y="1638712"/>
            <a:ext cx="1859614" cy="1804794"/>
            <a:chOff x="7318270" y="1638712"/>
            <a:chExt cx="1859614" cy="1804794"/>
          </a:xfrm>
        </p:grpSpPr>
        <p:grpSp>
          <p:nvGrpSpPr>
            <p:cNvPr id="11" name="组合 10"/>
            <p:cNvGrpSpPr/>
            <p:nvPr/>
          </p:nvGrpSpPr>
          <p:grpSpPr>
            <a:xfrm>
              <a:off x="7318270" y="1638712"/>
              <a:ext cx="1859614" cy="1804794"/>
              <a:chOff x="7318270" y="1638712"/>
              <a:chExt cx="1859614" cy="1804794"/>
            </a:xfrm>
          </p:grpSpPr>
          <p:sp>
            <p:nvSpPr>
              <p:cNvPr id="12" name="标题 1"/>
              <p:cNvSpPr txBox="1"/>
              <p:nvPr/>
            </p:nvSpPr>
            <p:spPr>
              <a:xfrm rot="9000000">
                <a:off x="7540001" y="1907918"/>
                <a:ext cx="1416152" cy="1266382"/>
              </a:xfrm>
              <a:custGeom>
                <a:avLst/>
                <a:gdLst>
                  <a:gd name="connsiteX0" fmla="*/ 7866683 w 8105775"/>
                  <a:gd name="connsiteY0" fmla="*/ 3469179 h 7248525"/>
                  <a:gd name="connsiteX1" fmla="*/ 6844650 w 8105775"/>
                  <a:gd name="connsiteY1" fmla="*/ 1416541 h 7248525"/>
                  <a:gd name="connsiteX2" fmla="*/ 5800711 w 8105775"/>
                  <a:gd name="connsiteY2" fmla="*/ 430704 h 7248525"/>
                  <a:gd name="connsiteX3" fmla="*/ 1604948 w 8105775"/>
                  <a:gd name="connsiteY3" fmla="*/ 1225089 h 7248525"/>
                  <a:gd name="connsiteX4" fmla="*/ 8558 w 8105775"/>
                  <a:gd name="connsiteY4" fmla="*/ 4330239 h 7248525"/>
                  <a:gd name="connsiteX5" fmla="*/ 1055355 w 8105775"/>
                  <a:gd name="connsiteY5" fmla="*/ 6109509 h 7248525"/>
                  <a:gd name="connsiteX6" fmla="*/ 2590785 w 8105775"/>
                  <a:gd name="connsiteY6" fmla="*/ 6781022 h 7248525"/>
                  <a:gd name="connsiteX7" fmla="*/ 4990133 w 8105775"/>
                  <a:gd name="connsiteY7" fmla="*/ 7234412 h 7248525"/>
                  <a:gd name="connsiteX8" fmla="*/ 6442696 w 8105775"/>
                  <a:gd name="connsiteY8" fmla="*/ 7103919 h 7248525"/>
                  <a:gd name="connsiteX9" fmla="*/ 7065631 w 8105775"/>
                  <a:gd name="connsiteY9" fmla="*/ 6813406 h 7248525"/>
                  <a:gd name="connsiteX10" fmla="*/ 7575218 w 8105775"/>
                  <a:gd name="connsiteY10" fmla="*/ 6330489 h 7248525"/>
                  <a:gd name="connsiteX11" fmla="*/ 8074328 w 8105775"/>
                  <a:gd name="connsiteY11" fmla="*/ 5337031 h 7248525"/>
                  <a:gd name="connsiteX12" fmla="*/ 8036228 w 8105775"/>
                  <a:gd name="connsiteY12" fmla="*/ 4195937 h 7248525"/>
                  <a:gd name="connsiteX13" fmla="*/ 7866683 w 8105775"/>
                  <a:gd name="connsiteY13" fmla="*/ 3469179 h 7248525"/>
                </a:gdLst>
                <a:ahLst/>
                <a:cxnLst/>
                <a:rect l="l" t="t" r="r" b="b"/>
                <a:pathLst>
                  <a:path w="8105775" h="7248525">
                    <a:moveTo>
                      <a:pt x="7866683" y="3469179"/>
                    </a:moveTo>
                    <a:cubicBezTo>
                      <a:pt x="7655228" y="2729086"/>
                      <a:pt x="7324711" y="2029951"/>
                      <a:pt x="6844650" y="1416541"/>
                    </a:cubicBezTo>
                    <a:cubicBezTo>
                      <a:pt x="6549375" y="1038399"/>
                      <a:pt x="6199808" y="699309"/>
                      <a:pt x="5800711" y="430704"/>
                    </a:cubicBezTo>
                    <a:cubicBezTo>
                      <a:pt x="4204321" y="-641811"/>
                      <a:pt x="2276460" y="544051"/>
                      <a:pt x="1604948" y="1225089"/>
                    </a:cubicBezTo>
                    <a:cubicBezTo>
                      <a:pt x="933435" y="1906126"/>
                      <a:pt x="-104790" y="3310111"/>
                      <a:pt x="8558" y="4330239"/>
                    </a:cubicBezTo>
                    <a:cubicBezTo>
                      <a:pt x="121905" y="5350367"/>
                      <a:pt x="583868" y="5796137"/>
                      <a:pt x="1055355" y="6109509"/>
                    </a:cubicBezTo>
                    <a:cubicBezTo>
                      <a:pt x="1526843" y="6423834"/>
                      <a:pt x="2328848" y="6711489"/>
                      <a:pt x="2590785" y="6781022"/>
                    </a:cubicBezTo>
                    <a:cubicBezTo>
                      <a:pt x="2852723" y="6850554"/>
                      <a:pt x="4212893" y="7164879"/>
                      <a:pt x="4990133" y="7234412"/>
                    </a:cubicBezTo>
                    <a:cubicBezTo>
                      <a:pt x="5474003" y="7278226"/>
                      <a:pt x="5975971" y="7243937"/>
                      <a:pt x="6442696" y="7103919"/>
                    </a:cubicBezTo>
                    <a:cubicBezTo>
                      <a:pt x="6659866" y="7039149"/>
                      <a:pt x="6885608" y="6952472"/>
                      <a:pt x="7065631" y="6813406"/>
                    </a:cubicBezTo>
                    <a:cubicBezTo>
                      <a:pt x="7251368" y="6670531"/>
                      <a:pt x="7423771" y="6509559"/>
                      <a:pt x="7575218" y="6330489"/>
                    </a:cubicBezTo>
                    <a:cubicBezTo>
                      <a:pt x="7816200" y="6043787"/>
                      <a:pt x="8001938" y="5706601"/>
                      <a:pt x="8074328" y="5337031"/>
                    </a:cubicBezTo>
                    <a:cubicBezTo>
                      <a:pt x="8147671" y="4960794"/>
                      <a:pt x="8104808" y="4572174"/>
                      <a:pt x="8036228" y="4195937"/>
                    </a:cubicBezTo>
                    <a:cubicBezTo>
                      <a:pt x="7990508" y="3951144"/>
                      <a:pt x="7935263" y="3708256"/>
                      <a:pt x="7866683" y="346917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>
                      <a:alpha val="20000"/>
                    </a:schemeClr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n cap="sq">
                <a:noFill/>
              </a:ln>
              <a:effectLst>
                <a:outerShdw blurRad="330200" dist="203200" dir="5400000" sx="90000" sy="90000" algn="t" rotWithShape="0">
                  <a:schemeClr val="accent2">
                    <a:lumMod val="50000"/>
                    <a:alpha val="65000"/>
                  </a:schemeClr>
                </a:outerShdw>
              </a:effectLst>
            </p:spPr>
            <p:txBody>
              <a:bodyPr vert="horz" wrap="square" lIns="91440" tIns="45720" rIns="91440" bIns="45720" rtlCol="0" anchor="t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3" name="标题 1"/>
              <p:cNvSpPr txBox="1"/>
              <p:nvPr/>
            </p:nvSpPr>
            <p:spPr>
              <a:xfrm rot="9000000">
                <a:off x="7612952" y="1973154"/>
                <a:ext cx="1270248" cy="1135910"/>
              </a:xfrm>
              <a:custGeom>
                <a:avLst/>
                <a:gdLst>
                  <a:gd name="connsiteX0" fmla="*/ 7866683 w 8105775"/>
                  <a:gd name="connsiteY0" fmla="*/ 3469179 h 7248525"/>
                  <a:gd name="connsiteX1" fmla="*/ 6844650 w 8105775"/>
                  <a:gd name="connsiteY1" fmla="*/ 1416541 h 7248525"/>
                  <a:gd name="connsiteX2" fmla="*/ 5800711 w 8105775"/>
                  <a:gd name="connsiteY2" fmla="*/ 430704 h 7248525"/>
                  <a:gd name="connsiteX3" fmla="*/ 1604948 w 8105775"/>
                  <a:gd name="connsiteY3" fmla="*/ 1225089 h 7248525"/>
                  <a:gd name="connsiteX4" fmla="*/ 8558 w 8105775"/>
                  <a:gd name="connsiteY4" fmla="*/ 4330239 h 7248525"/>
                  <a:gd name="connsiteX5" fmla="*/ 1055355 w 8105775"/>
                  <a:gd name="connsiteY5" fmla="*/ 6109509 h 7248525"/>
                  <a:gd name="connsiteX6" fmla="*/ 2590785 w 8105775"/>
                  <a:gd name="connsiteY6" fmla="*/ 6781022 h 7248525"/>
                  <a:gd name="connsiteX7" fmla="*/ 4990133 w 8105775"/>
                  <a:gd name="connsiteY7" fmla="*/ 7234412 h 7248525"/>
                  <a:gd name="connsiteX8" fmla="*/ 6442696 w 8105775"/>
                  <a:gd name="connsiteY8" fmla="*/ 7103919 h 7248525"/>
                  <a:gd name="connsiteX9" fmla="*/ 7065631 w 8105775"/>
                  <a:gd name="connsiteY9" fmla="*/ 6813406 h 7248525"/>
                  <a:gd name="connsiteX10" fmla="*/ 7575218 w 8105775"/>
                  <a:gd name="connsiteY10" fmla="*/ 6330489 h 7248525"/>
                  <a:gd name="connsiteX11" fmla="*/ 8074328 w 8105775"/>
                  <a:gd name="connsiteY11" fmla="*/ 5337031 h 7248525"/>
                  <a:gd name="connsiteX12" fmla="*/ 8036228 w 8105775"/>
                  <a:gd name="connsiteY12" fmla="*/ 4195937 h 7248525"/>
                  <a:gd name="connsiteX13" fmla="*/ 7866683 w 8105775"/>
                  <a:gd name="connsiteY13" fmla="*/ 3469179 h 7248525"/>
                </a:gdLst>
                <a:ahLst/>
                <a:cxnLst/>
                <a:rect l="l" t="t" r="r" b="b"/>
                <a:pathLst>
                  <a:path w="8105775" h="7248525">
                    <a:moveTo>
                      <a:pt x="7866683" y="3469179"/>
                    </a:moveTo>
                    <a:cubicBezTo>
                      <a:pt x="7655228" y="2729086"/>
                      <a:pt x="7324711" y="2029951"/>
                      <a:pt x="6844650" y="1416541"/>
                    </a:cubicBezTo>
                    <a:cubicBezTo>
                      <a:pt x="6549375" y="1038399"/>
                      <a:pt x="6199808" y="699309"/>
                      <a:pt x="5800711" y="430704"/>
                    </a:cubicBezTo>
                    <a:cubicBezTo>
                      <a:pt x="4204321" y="-641811"/>
                      <a:pt x="2276460" y="544051"/>
                      <a:pt x="1604948" y="1225089"/>
                    </a:cubicBezTo>
                    <a:cubicBezTo>
                      <a:pt x="933435" y="1906126"/>
                      <a:pt x="-104790" y="3310111"/>
                      <a:pt x="8558" y="4330239"/>
                    </a:cubicBezTo>
                    <a:cubicBezTo>
                      <a:pt x="121905" y="5350367"/>
                      <a:pt x="583868" y="5796137"/>
                      <a:pt x="1055355" y="6109509"/>
                    </a:cubicBezTo>
                    <a:cubicBezTo>
                      <a:pt x="1526843" y="6423834"/>
                      <a:pt x="2328848" y="6711489"/>
                      <a:pt x="2590785" y="6781022"/>
                    </a:cubicBezTo>
                    <a:cubicBezTo>
                      <a:pt x="2852723" y="6850554"/>
                      <a:pt x="4212893" y="7164879"/>
                      <a:pt x="4990133" y="7234412"/>
                    </a:cubicBezTo>
                    <a:cubicBezTo>
                      <a:pt x="5474003" y="7278226"/>
                      <a:pt x="5975971" y="7243937"/>
                      <a:pt x="6442696" y="7103919"/>
                    </a:cubicBezTo>
                    <a:cubicBezTo>
                      <a:pt x="6659866" y="7039149"/>
                      <a:pt x="6885608" y="6952472"/>
                      <a:pt x="7065631" y="6813406"/>
                    </a:cubicBezTo>
                    <a:cubicBezTo>
                      <a:pt x="7251368" y="6670531"/>
                      <a:pt x="7423771" y="6509559"/>
                      <a:pt x="7575218" y="6330489"/>
                    </a:cubicBezTo>
                    <a:cubicBezTo>
                      <a:pt x="7816200" y="6043787"/>
                      <a:pt x="8001938" y="5706601"/>
                      <a:pt x="8074328" y="5337031"/>
                    </a:cubicBezTo>
                    <a:cubicBezTo>
                      <a:pt x="8147671" y="4960794"/>
                      <a:pt x="8104808" y="4572174"/>
                      <a:pt x="8036228" y="4195937"/>
                    </a:cubicBezTo>
                    <a:cubicBezTo>
                      <a:pt x="7990508" y="3951144"/>
                      <a:pt x="7935263" y="3708256"/>
                      <a:pt x="7866683" y="346917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85000"/>
                      <a:lumOff val="15000"/>
                    </a:schemeClr>
                  </a:gs>
                </a:gsLst>
                <a:lin ang="2700000" scaled="0"/>
              </a:gradFill>
              <a:ln cap="sq">
                <a:noFill/>
              </a:ln>
              <a:effectLst/>
            </p:spPr>
            <p:txBody>
              <a:bodyPr vert="horz" wrap="square" lIns="91440" tIns="45720" rIns="91440" bIns="45720" rtlCol="0" anchor="t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14" name="标题 1"/>
            <p:cNvSpPr txBox="1"/>
            <p:nvPr/>
          </p:nvSpPr>
          <p:spPr>
            <a:xfrm>
              <a:off x="7990184" y="2298039"/>
              <a:ext cx="515784" cy="486138"/>
            </a:xfrm>
            <a:custGeom>
              <a:avLst/>
              <a:gdLst>
                <a:gd name="connsiteX0" fmla="*/ 565749 w 763907"/>
                <a:gd name="connsiteY0" fmla="*/ 529546 h 720000"/>
                <a:gd name="connsiteX1" fmla="*/ 585849 w 763907"/>
                <a:gd name="connsiteY1" fmla="*/ 537865 h 720000"/>
                <a:gd name="connsiteX2" fmla="*/ 698960 w 763907"/>
                <a:gd name="connsiteY2" fmla="*/ 650977 h 720000"/>
                <a:gd name="connsiteX3" fmla="*/ 698960 w 763907"/>
                <a:gd name="connsiteY3" fmla="*/ 691178 h 720000"/>
                <a:gd name="connsiteX4" fmla="*/ 678860 w 763907"/>
                <a:gd name="connsiteY4" fmla="*/ 699521 h 720000"/>
                <a:gd name="connsiteX5" fmla="*/ 658760 w 763907"/>
                <a:gd name="connsiteY5" fmla="*/ 691178 h 720000"/>
                <a:gd name="connsiteX6" fmla="*/ 545648 w 763907"/>
                <a:gd name="connsiteY6" fmla="*/ 578066 h 720000"/>
                <a:gd name="connsiteX7" fmla="*/ 545648 w 763907"/>
                <a:gd name="connsiteY7" fmla="*/ 537865 h 720000"/>
                <a:gd name="connsiteX8" fmla="*/ 565749 w 763907"/>
                <a:gd name="connsiteY8" fmla="*/ 529546 h 720000"/>
                <a:gd name="connsiteX9" fmla="*/ 565749 w 763907"/>
                <a:gd name="connsiteY9" fmla="*/ 359807 h 720000"/>
                <a:gd name="connsiteX10" fmla="*/ 735464 w 763907"/>
                <a:gd name="connsiteY10" fmla="*/ 359807 h 720000"/>
                <a:gd name="connsiteX11" fmla="*/ 763907 w 763907"/>
                <a:gd name="connsiteY11" fmla="*/ 388251 h 720000"/>
                <a:gd name="connsiteX12" fmla="*/ 735464 w 763907"/>
                <a:gd name="connsiteY12" fmla="*/ 416695 h 720000"/>
                <a:gd name="connsiteX13" fmla="*/ 565749 w 763907"/>
                <a:gd name="connsiteY13" fmla="*/ 416695 h 720000"/>
                <a:gd name="connsiteX14" fmla="*/ 537305 w 763907"/>
                <a:gd name="connsiteY14" fmla="*/ 388251 h 720000"/>
                <a:gd name="connsiteX15" fmla="*/ 565749 w 763907"/>
                <a:gd name="connsiteY15" fmla="*/ 359807 h 720000"/>
                <a:gd name="connsiteX16" fmla="*/ 678860 w 763907"/>
                <a:gd name="connsiteY16" fmla="*/ 77005 h 720000"/>
                <a:gd name="connsiteX17" fmla="*/ 698960 w 763907"/>
                <a:gd name="connsiteY17" fmla="*/ 85325 h 720000"/>
                <a:gd name="connsiteX18" fmla="*/ 698960 w 763907"/>
                <a:gd name="connsiteY18" fmla="*/ 125525 h 720000"/>
                <a:gd name="connsiteX19" fmla="*/ 585849 w 763907"/>
                <a:gd name="connsiteY19" fmla="*/ 238636 h 720000"/>
                <a:gd name="connsiteX20" fmla="*/ 565749 w 763907"/>
                <a:gd name="connsiteY20" fmla="*/ 246980 h 720000"/>
                <a:gd name="connsiteX21" fmla="*/ 545648 w 763907"/>
                <a:gd name="connsiteY21" fmla="*/ 238636 h 720000"/>
                <a:gd name="connsiteX22" fmla="*/ 545648 w 763907"/>
                <a:gd name="connsiteY22" fmla="*/ 198436 h 720000"/>
                <a:gd name="connsiteX23" fmla="*/ 658760 w 763907"/>
                <a:gd name="connsiteY23" fmla="*/ 85325 h 720000"/>
                <a:gd name="connsiteX24" fmla="*/ 678860 w 763907"/>
                <a:gd name="connsiteY24" fmla="*/ 77005 h 720000"/>
                <a:gd name="connsiteX25" fmla="*/ 362802 w 763907"/>
                <a:gd name="connsiteY25" fmla="*/ 5 h 720000"/>
                <a:gd name="connsiteX26" fmla="*/ 422012 w 763907"/>
                <a:gd name="connsiteY26" fmla="*/ 16490 h 720000"/>
                <a:gd name="connsiteX27" fmla="*/ 481080 w 763907"/>
                <a:gd name="connsiteY27" fmla="*/ 119457 h 720000"/>
                <a:gd name="connsiteX28" fmla="*/ 481080 w 763907"/>
                <a:gd name="connsiteY28" fmla="*/ 600631 h 720000"/>
                <a:gd name="connsiteX29" fmla="*/ 422012 w 763907"/>
                <a:gd name="connsiteY29" fmla="*/ 703598 h 720000"/>
                <a:gd name="connsiteX30" fmla="*/ 361806 w 763907"/>
                <a:gd name="connsiteY30" fmla="*/ 720000 h 720000"/>
                <a:gd name="connsiteX31" fmla="*/ 303306 w 763907"/>
                <a:gd name="connsiteY31" fmla="*/ 704546 h 720000"/>
                <a:gd name="connsiteX32" fmla="*/ 60870 w 763907"/>
                <a:gd name="connsiteY32" fmla="*/ 568300 h 720000"/>
                <a:gd name="connsiteX33" fmla="*/ 0 w 763907"/>
                <a:gd name="connsiteY33" fmla="*/ 464291 h 720000"/>
                <a:gd name="connsiteX34" fmla="*/ 0 w 763907"/>
                <a:gd name="connsiteY34" fmla="*/ 255702 h 720000"/>
                <a:gd name="connsiteX35" fmla="*/ 60870 w 763907"/>
                <a:gd name="connsiteY35" fmla="*/ 151693 h 720000"/>
                <a:gd name="connsiteX36" fmla="*/ 303306 w 763907"/>
                <a:gd name="connsiteY36" fmla="*/ 15447 h 720000"/>
                <a:gd name="connsiteX37" fmla="*/ 362802 w 763907"/>
                <a:gd name="connsiteY37" fmla="*/ 5 h 720000"/>
              </a:gdLst>
              <a:ahLst/>
              <a:cxnLst/>
              <a:rect l="l" t="t" r="r" b="b"/>
              <a:pathLst>
                <a:path w="763907" h="720000">
                  <a:moveTo>
                    <a:pt x="565749" y="529546"/>
                  </a:moveTo>
                  <a:cubicBezTo>
                    <a:pt x="573025" y="529546"/>
                    <a:pt x="580302" y="532319"/>
                    <a:pt x="585849" y="537865"/>
                  </a:cubicBezTo>
                  <a:lnTo>
                    <a:pt x="698960" y="650977"/>
                  </a:lnTo>
                  <a:cubicBezTo>
                    <a:pt x="710054" y="662070"/>
                    <a:pt x="710054" y="680084"/>
                    <a:pt x="698960" y="691178"/>
                  </a:cubicBezTo>
                  <a:cubicBezTo>
                    <a:pt x="693461" y="696677"/>
                    <a:pt x="686161" y="699521"/>
                    <a:pt x="678860" y="699521"/>
                  </a:cubicBezTo>
                  <a:cubicBezTo>
                    <a:pt x="671560" y="699521"/>
                    <a:pt x="664259" y="696771"/>
                    <a:pt x="658760" y="691178"/>
                  </a:cubicBezTo>
                  <a:lnTo>
                    <a:pt x="545648" y="578066"/>
                  </a:lnTo>
                  <a:cubicBezTo>
                    <a:pt x="534555" y="566973"/>
                    <a:pt x="534555" y="548959"/>
                    <a:pt x="545648" y="537865"/>
                  </a:cubicBezTo>
                  <a:cubicBezTo>
                    <a:pt x="551195" y="532319"/>
                    <a:pt x="558471" y="529546"/>
                    <a:pt x="565749" y="529546"/>
                  </a:cubicBezTo>
                  <a:close/>
                  <a:moveTo>
                    <a:pt x="565749" y="359807"/>
                  </a:moveTo>
                  <a:lnTo>
                    <a:pt x="735464" y="359807"/>
                  </a:lnTo>
                  <a:cubicBezTo>
                    <a:pt x="751202" y="359807"/>
                    <a:pt x="763907" y="372512"/>
                    <a:pt x="763907" y="388251"/>
                  </a:cubicBezTo>
                  <a:cubicBezTo>
                    <a:pt x="763907" y="403990"/>
                    <a:pt x="751107" y="416695"/>
                    <a:pt x="735464" y="416695"/>
                  </a:cubicBezTo>
                  <a:lnTo>
                    <a:pt x="565749" y="416695"/>
                  </a:lnTo>
                  <a:cubicBezTo>
                    <a:pt x="550010" y="416695"/>
                    <a:pt x="537305" y="403990"/>
                    <a:pt x="537305" y="388251"/>
                  </a:cubicBezTo>
                  <a:cubicBezTo>
                    <a:pt x="537305" y="372512"/>
                    <a:pt x="550010" y="359807"/>
                    <a:pt x="565749" y="359807"/>
                  </a:cubicBezTo>
                  <a:close/>
                  <a:moveTo>
                    <a:pt x="678860" y="77005"/>
                  </a:moveTo>
                  <a:cubicBezTo>
                    <a:pt x="686137" y="77005"/>
                    <a:pt x="693414" y="79778"/>
                    <a:pt x="698960" y="85325"/>
                  </a:cubicBezTo>
                  <a:cubicBezTo>
                    <a:pt x="710054" y="96418"/>
                    <a:pt x="710054" y="114432"/>
                    <a:pt x="698960" y="125525"/>
                  </a:cubicBezTo>
                  <a:lnTo>
                    <a:pt x="585849" y="238636"/>
                  </a:lnTo>
                  <a:cubicBezTo>
                    <a:pt x="580350" y="244231"/>
                    <a:pt x="573049" y="246980"/>
                    <a:pt x="565749" y="246980"/>
                  </a:cubicBezTo>
                  <a:cubicBezTo>
                    <a:pt x="558448" y="246980"/>
                    <a:pt x="551147" y="244231"/>
                    <a:pt x="545648" y="238636"/>
                  </a:cubicBezTo>
                  <a:cubicBezTo>
                    <a:pt x="534555" y="227543"/>
                    <a:pt x="534555" y="209529"/>
                    <a:pt x="545648" y="198436"/>
                  </a:cubicBezTo>
                  <a:lnTo>
                    <a:pt x="658760" y="85325"/>
                  </a:lnTo>
                  <a:cubicBezTo>
                    <a:pt x="664306" y="79778"/>
                    <a:pt x="671583" y="77005"/>
                    <a:pt x="678860" y="77005"/>
                  </a:cubicBezTo>
                  <a:close/>
                  <a:moveTo>
                    <a:pt x="362802" y="5"/>
                  </a:moveTo>
                  <a:cubicBezTo>
                    <a:pt x="383186" y="183"/>
                    <a:pt x="403524" y="5682"/>
                    <a:pt x="422012" y="16490"/>
                  </a:cubicBezTo>
                  <a:cubicBezTo>
                    <a:pt x="458989" y="38108"/>
                    <a:pt x="481080" y="76601"/>
                    <a:pt x="481080" y="119457"/>
                  </a:cubicBezTo>
                  <a:lnTo>
                    <a:pt x="481080" y="600631"/>
                  </a:lnTo>
                  <a:cubicBezTo>
                    <a:pt x="481080" y="643486"/>
                    <a:pt x="458989" y="681980"/>
                    <a:pt x="422012" y="703598"/>
                  </a:cubicBezTo>
                  <a:cubicBezTo>
                    <a:pt x="403240" y="714501"/>
                    <a:pt x="382475" y="720000"/>
                    <a:pt x="361806" y="720000"/>
                  </a:cubicBezTo>
                  <a:cubicBezTo>
                    <a:pt x="341706" y="720000"/>
                    <a:pt x="321700" y="714881"/>
                    <a:pt x="303306" y="704546"/>
                  </a:cubicBezTo>
                  <a:lnTo>
                    <a:pt x="60870" y="568300"/>
                  </a:lnTo>
                  <a:cubicBezTo>
                    <a:pt x="23324" y="547157"/>
                    <a:pt x="0" y="507336"/>
                    <a:pt x="0" y="464291"/>
                  </a:cubicBezTo>
                  <a:lnTo>
                    <a:pt x="0" y="255702"/>
                  </a:lnTo>
                  <a:cubicBezTo>
                    <a:pt x="0" y="212657"/>
                    <a:pt x="23324" y="172742"/>
                    <a:pt x="60870" y="151693"/>
                  </a:cubicBezTo>
                  <a:lnTo>
                    <a:pt x="303306" y="15447"/>
                  </a:lnTo>
                  <a:cubicBezTo>
                    <a:pt x="321984" y="4970"/>
                    <a:pt x="342417" y="-173"/>
                    <a:pt x="362802" y="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sp>
        <p:nvSpPr>
          <p:cNvPr id="15" name="标题 1"/>
          <p:cNvSpPr txBox="1"/>
          <p:nvPr/>
        </p:nvSpPr>
        <p:spPr>
          <a:xfrm>
            <a:off x="3006852" y="4170693"/>
            <a:ext cx="2291542" cy="185418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小程序端实现了登录注册、首页浏览、个人中心管理等功能。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089606" y="4170692"/>
            <a:ext cx="2291542" cy="185418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用户可以通过小程序端进行课程预约、查看学习记录、接收通知消息等操作，极大地提升了用户体验。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006852" y="3662693"/>
            <a:ext cx="2291542" cy="50798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/>
            <a:r>
              <a:rPr kumimoji="1" lang="en-US" altLang="zh-CN" sz="3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096252" y="3662693"/>
            <a:ext cx="2291542" cy="50798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ctr"/>
            <a:r>
              <a:rPr kumimoji="1" lang="en-US" altLang="zh-CN" sz="3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01625" y="115977"/>
            <a:ext cx="822140" cy="822140"/>
          </a:xfrm>
          <a:prstGeom prst="donut">
            <a:avLst>
              <a:gd name="adj" fmla="val 1763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54660" y="427377"/>
            <a:ext cx="10350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小程序端实现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3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5530" r="5530"/>
          <a:stretch>
            <a:fillRect/>
          </a:stretch>
        </p:blipFill>
        <p:spPr>
          <a:xfrm>
            <a:off x="8124825" y="0"/>
            <a:ext cx="406717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660400" y="2705824"/>
            <a:ext cx="3267266" cy="6799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359763" y="2705824"/>
            <a:ext cx="3267266" cy="6799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20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3473507"/>
            <a:ext cx="3267266" cy="17029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后台管理模块为管理员提供了学员管理、课程安排、资源调配等功能。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359763" y="3473507"/>
            <a:ext cx="3267266" cy="17029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管理员可以通过后台管理系统执行学员管理、课程安排和资源调配等任务，确保驾校运作的高效性。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5300" y="2087907"/>
            <a:ext cx="535304" cy="529949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tx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59762" y="2114981"/>
            <a:ext cx="557303" cy="483029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01625" y="115977"/>
            <a:ext cx="822140" cy="822140"/>
          </a:xfrm>
          <a:prstGeom prst="donut">
            <a:avLst>
              <a:gd name="adj" fmla="val 1763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54660" y="427377"/>
            <a:ext cx="10350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后台管理模块的实现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660400" y="739302"/>
            <a:ext cx="1591034" cy="19757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859985" y="796340"/>
            <a:ext cx="658915" cy="83496"/>
          </a:xfrm>
          <a:custGeom>
            <a:avLst/>
            <a:gdLst>
              <a:gd name="connsiteX0" fmla="*/ 190636 w 658915"/>
              <a:gd name="connsiteY0" fmla="*/ 0 h 83496"/>
              <a:gd name="connsiteX1" fmla="*/ 658915 w 658915"/>
              <a:gd name="connsiteY1" fmla="*/ 0 h 83496"/>
              <a:gd name="connsiteX2" fmla="*/ 658915 w 658915"/>
              <a:gd name="connsiteY2" fmla="*/ 83496 h 83496"/>
              <a:gd name="connsiteX3" fmla="*/ 190636 w 658915"/>
              <a:gd name="connsiteY3" fmla="*/ 83496 h 83496"/>
              <a:gd name="connsiteX4" fmla="*/ 0 w 658915"/>
              <a:gd name="connsiteY4" fmla="*/ 0 h 83496"/>
              <a:gd name="connsiteX5" fmla="*/ 113525 w 658915"/>
              <a:gd name="connsiteY5" fmla="*/ 0 h 83496"/>
              <a:gd name="connsiteX6" fmla="*/ 113525 w 658915"/>
              <a:gd name="connsiteY6" fmla="*/ 83496 h 83496"/>
              <a:gd name="connsiteX7" fmla="*/ 0 w 658915"/>
              <a:gd name="connsiteY7" fmla="*/ 83496 h 83496"/>
            </a:gdLst>
            <a:ahLst/>
            <a:cxnLst/>
            <a:rect l="l" t="t" r="r" b="b"/>
            <a:pathLst>
              <a:path w="658915" h="83496">
                <a:moveTo>
                  <a:pt x="190636" y="0"/>
                </a:moveTo>
                <a:lnTo>
                  <a:pt x="658915" y="0"/>
                </a:lnTo>
                <a:lnTo>
                  <a:pt x="658915" y="83496"/>
                </a:lnTo>
                <a:lnTo>
                  <a:pt x="190636" y="83496"/>
                </a:lnTo>
                <a:close/>
                <a:moveTo>
                  <a:pt x="0" y="0"/>
                </a:moveTo>
                <a:lnTo>
                  <a:pt x="113525" y="0"/>
                </a:lnTo>
                <a:lnTo>
                  <a:pt x="113525" y="83496"/>
                </a:lnTo>
                <a:lnTo>
                  <a:pt x="0" y="83496"/>
                </a:lnTo>
                <a:close/>
              </a:path>
            </a:pathLst>
          </a:custGeom>
          <a:noFill/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2156109"/>
            <a:ext cx="7375490" cy="3353343"/>
          </a:xfrm>
          <a:prstGeom prst="rect">
            <a:avLst/>
          </a:prstGeom>
          <a:solidFill>
            <a:schemeClr val="bg1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3575438"/>
            <a:ext cx="6544268" cy="165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40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系统测试与维护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756688"/>
            <a:ext cx="2434492" cy="1698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54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06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3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575697" y="-706991"/>
            <a:ext cx="3069366" cy="3723046"/>
          </a:xfrm>
          <a:custGeom>
            <a:avLst/>
            <a:gdLst>
              <a:gd name="connsiteX0" fmla="*/ 1879493 w 3069366"/>
              <a:gd name="connsiteY0" fmla="*/ 0 h 3723046"/>
              <a:gd name="connsiteX1" fmla="*/ 3069366 w 3069366"/>
              <a:gd name="connsiteY1" fmla="*/ 0 h 3723046"/>
              <a:gd name="connsiteX2" fmla="*/ 40957 w 3069366"/>
              <a:gd name="connsiteY2" fmla="*/ 3715732 h 3723046"/>
              <a:gd name="connsiteX3" fmla="*/ 0 w 3069366"/>
              <a:gd name="connsiteY3" fmla="*/ 3723046 h 3723046"/>
              <a:gd name="connsiteX4" fmla="*/ 0 w 3069366"/>
              <a:gd name="connsiteY4" fmla="*/ 2498905 h 3723046"/>
              <a:gd name="connsiteX5" fmla="*/ 50605 w 3069366"/>
              <a:gd name="connsiteY5" fmla="*/ 2485893 h 3723046"/>
              <a:gd name="connsiteX6" fmla="*/ 1879493 w 3069366"/>
              <a:gd name="connsiteY6" fmla="*/ 0 h 3723046"/>
            </a:gdLst>
            <a:ahLst/>
            <a:cxnLst/>
            <a:rect l="l" t="t" r="r" b="b"/>
            <a:pathLst>
              <a:path w="3069366" h="3723046">
                <a:moveTo>
                  <a:pt x="1879493" y="0"/>
                </a:moveTo>
                <a:lnTo>
                  <a:pt x="3069366" y="0"/>
                </a:lnTo>
                <a:cubicBezTo>
                  <a:pt x="3069366" y="1832862"/>
                  <a:pt x="1769267" y="3362069"/>
                  <a:pt x="40957" y="3715732"/>
                </a:cubicBezTo>
                <a:lnTo>
                  <a:pt x="0" y="3723046"/>
                </a:lnTo>
                <a:lnTo>
                  <a:pt x="0" y="2498905"/>
                </a:lnTo>
                <a:lnTo>
                  <a:pt x="50605" y="2485893"/>
                </a:lnTo>
                <a:cubicBezTo>
                  <a:pt x="1110170" y="2156334"/>
                  <a:pt x="1879493" y="1168010"/>
                  <a:pt x="1879493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992966" y="1442158"/>
            <a:ext cx="2044700" cy="3556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</a:t>
            </a: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atalogue</a:t>
            </a:r>
            <a:endParaRPr kumimoji="1" lang="zh-CN" altLang="en-US"/>
          </a:p>
        </p:txBody>
      </p:sp>
      <p:cxnSp>
        <p:nvCxnSpPr>
          <p:cNvPr id="5" name="标题 1"/>
          <p:cNvCxnSpPr/>
          <p:nvPr/>
        </p:nvCxnSpPr>
        <p:spPr>
          <a:xfrm flipH="1">
            <a:off x="1992965" y="1960448"/>
            <a:ext cx="8983010" cy="0"/>
          </a:xfrm>
          <a:prstGeom prst="line">
            <a:avLst/>
          </a:prstGeom>
          <a:noFill/>
          <a:ln w="12700" cap="sq">
            <a:solidFill>
              <a:schemeClr val="tx1"/>
            </a:solidFill>
            <a:miter/>
          </a:ln>
        </p:spPr>
      </p:cxnSp>
      <p:sp>
        <p:nvSpPr>
          <p:cNvPr id="6" name="标题 1"/>
          <p:cNvSpPr txBox="1"/>
          <p:nvPr/>
        </p:nvSpPr>
        <p:spPr>
          <a:xfrm>
            <a:off x="3695700" y="1032319"/>
            <a:ext cx="4718050" cy="8844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6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目录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584878" y="2406001"/>
            <a:ext cx="637709" cy="73866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r"/>
            <a:r>
              <a:rPr kumimoji="1" lang="en-US" altLang="zh-CN" sz="34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1.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307030" y="2614095"/>
            <a:ext cx="4109802" cy="9912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项目背景与研究意义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404336" y="2614095"/>
            <a:ext cx="4109802" cy="9912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技术选型与开发环境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307030" y="3776880"/>
            <a:ext cx="4109802" cy="9912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系统需求分析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690428" y="2406001"/>
            <a:ext cx="637709" cy="73866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r"/>
            <a:r>
              <a:rPr kumimoji="1" lang="en-US" altLang="zh-CN" sz="34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84878" y="3606886"/>
            <a:ext cx="637709" cy="73866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r"/>
            <a:r>
              <a:rPr kumimoji="1" lang="en-US" altLang="zh-CN" sz="34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3.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404336" y="3776880"/>
            <a:ext cx="4109802" cy="9912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系统设计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90428" y="3606886"/>
            <a:ext cx="637709" cy="73866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r"/>
            <a:r>
              <a:rPr kumimoji="1" lang="en-US" altLang="zh-CN" sz="34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4.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307030" y="4914265"/>
            <a:ext cx="4109802" cy="9912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系统详细设计与实现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584878" y="4744271"/>
            <a:ext cx="637709" cy="73866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r"/>
            <a:r>
              <a:rPr kumimoji="1" lang="en-US" altLang="zh-CN" sz="34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5.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404336" y="4914265"/>
            <a:ext cx="4109802" cy="9912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系统测试与维护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690428" y="4744271"/>
            <a:ext cx="637709" cy="73866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r"/>
            <a:r>
              <a:rPr kumimoji="1" lang="en-US" altLang="zh-CN" sz="34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6.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3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99307" y="2647534"/>
            <a:ext cx="3423626" cy="27169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系统测试是软件工程中确保软件质量的关键环节，它涉及对整个系统的全面检查，以验证其是否符合预定的需求和功能规格。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99307" y="2144395"/>
            <a:ext cx="32688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/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863987" y="2251295"/>
            <a:ext cx="3423626" cy="27010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测试方案包括黑盒测试和白盒测试，以确保软件的功能性、性能、安全性、兼容性和稳定性。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084819" y="1748155"/>
            <a:ext cx="320279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015880" y="2225769"/>
            <a:ext cx="2160240" cy="2160240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139492" y="2349381"/>
            <a:ext cx="1913016" cy="1913016"/>
          </a:xfrm>
          <a:prstGeom prst="ellipse">
            <a:avLst/>
          </a:prstGeom>
          <a:solidFill>
            <a:schemeClr val="accent1"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283507" y="2493397"/>
            <a:ext cx="1624986" cy="162498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6669372" y="1900277"/>
            <a:ext cx="1232568" cy="715566"/>
            <a:chOff x="6669372" y="1900277"/>
            <a:chExt cx="1232568" cy="715566"/>
          </a:xfrm>
        </p:grpSpPr>
        <p:grpSp>
          <p:nvGrpSpPr>
            <p:cNvPr id="11" name="组合 10"/>
            <p:cNvGrpSpPr/>
            <p:nvPr/>
          </p:nvGrpSpPr>
          <p:grpSpPr>
            <a:xfrm>
              <a:off x="6669372" y="1900277"/>
              <a:ext cx="1141128" cy="715566"/>
              <a:chOff x="6669372" y="1900277"/>
              <a:chExt cx="1141128" cy="715566"/>
            </a:xfrm>
          </p:grpSpPr>
          <p:cxnSp>
            <p:nvCxnSpPr>
              <p:cNvPr id="12" name="标题 1"/>
              <p:cNvCxnSpPr/>
              <p:nvPr/>
            </p:nvCxnSpPr>
            <p:spPr>
              <a:xfrm rot="18900000" flipV="1">
                <a:off x="6726913" y="2052320"/>
                <a:ext cx="600484" cy="411480"/>
              </a:xfrm>
              <a:prstGeom prst="line">
                <a:avLst/>
              </a:prstGeom>
              <a:noFill/>
              <a:ln w="12700" cap="sq">
                <a:solidFill>
                  <a:schemeClr val="accent1"/>
                </a:solidFill>
                <a:miter/>
              </a:ln>
            </p:spPr>
          </p:cxnSp>
          <p:cxnSp>
            <p:nvCxnSpPr>
              <p:cNvPr id="13" name="标题 1"/>
              <p:cNvCxnSpPr/>
              <p:nvPr/>
            </p:nvCxnSpPr>
            <p:spPr>
              <a:xfrm>
                <a:off x="7246620" y="2049145"/>
                <a:ext cx="563880" cy="0"/>
              </a:xfrm>
              <a:prstGeom prst="line">
                <a:avLst/>
              </a:prstGeom>
              <a:noFill/>
              <a:ln w="12700" cap="sq">
                <a:solidFill>
                  <a:schemeClr val="accent1"/>
                </a:solidFill>
                <a:miter/>
              </a:ln>
            </p:spPr>
          </p:cxnSp>
        </p:grpSp>
        <p:sp>
          <p:nvSpPr>
            <p:cNvPr id="14" name="标题 1"/>
            <p:cNvSpPr txBox="1"/>
            <p:nvPr/>
          </p:nvSpPr>
          <p:spPr>
            <a:xfrm>
              <a:off x="7795260" y="1995805"/>
              <a:ext cx="106680" cy="1066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251960" y="2258224"/>
            <a:ext cx="1093787" cy="626102"/>
            <a:chOff x="4251960" y="2258224"/>
            <a:chExt cx="1093787" cy="626102"/>
          </a:xfrm>
        </p:grpSpPr>
        <p:grpSp>
          <p:nvGrpSpPr>
            <p:cNvPr id="16" name="组合 15"/>
            <p:cNvGrpSpPr/>
            <p:nvPr/>
          </p:nvGrpSpPr>
          <p:grpSpPr>
            <a:xfrm>
              <a:off x="4300220" y="2258224"/>
              <a:ext cx="1045527" cy="626102"/>
              <a:chOff x="4300220" y="2258224"/>
              <a:chExt cx="1045527" cy="626102"/>
            </a:xfrm>
          </p:grpSpPr>
          <p:cxnSp>
            <p:nvCxnSpPr>
              <p:cNvPr id="17" name="标题 1"/>
              <p:cNvCxnSpPr/>
              <p:nvPr/>
            </p:nvCxnSpPr>
            <p:spPr>
              <a:xfrm rot="2520000" flipV="1">
                <a:off x="4811172" y="2349500"/>
                <a:ext cx="443082" cy="443550"/>
              </a:xfrm>
              <a:prstGeom prst="line">
                <a:avLst/>
              </a:prstGeom>
              <a:noFill/>
              <a:ln w="12700" cap="sq">
                <a:solidFill>
                  <a:schemeClr val="accent1"/>
                </a:solidFill>
                <a:miter/>
              </a:ln>
            </p:spPr>
          </p:cxnSp>
          <p:cxnSp>
            <p:nvCxnSpPr>
              <p:cNvPr id="18" name="标题 1"/>
              <p:cNvCxnSpPr/>
              <p:nvPr/>
            </p:nvCxnSpPr>
            <p:spPr>
              <a:xfrm>
                <a:off x="4300220" y="2417445"/>
                <a:ext cx="563880" cy="0"/>
              </a:xfrm>
              <a:prstGeom prst="line">
                <a:avLst/>
              </a:prstGeom>
              <a:noFill/>
              <a:ln w="12700" cap="sq">
                <a:solidFill>
                  <a:schemeClr val="accent1"/>
                </a:solidFill>
                <a:miter/>
              </a:ln>
            </p:spPr>
          </p:cxnSp>
        </p:grpSp>
        <p:sp>
          <p:nvSpPr>
            <p:cNvPr id="19" name="标题 1"/>
            <p:cNvSpPr txBox="1"/>
            <p:nvPr/>
          </p:nvSpPr>
          <p:spPr>
            <a:xfrm>
              <a:off x="4251960" y="2364105"/>
              <a:ext cx="106680" cy="1066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0" name="标题 1"/>
          <p:cNvSpPr txBox="1"/>
          <p:nvPr/>
        </p:nvSpPr>
        <p:spPr>
          <a:xfrm>
            <a:off x="5812323" y="3048703"/>
            <a:ext cx="567354" cy="51437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01625" y="115977"/>
            <a:ext cx="822140" cy="822140"/>
          </a:xfrm>
          <a:prstGeom prst="donut">
            <a:avLst>
              <a:gd name="adj" fmla="val 1763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54660" y="427377"/>
            <a:ext cx="10350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测试方案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2017207"/>
            <a:ext cx="8038681" cy="3423089"/>
          </a:xfrm>
          <a:prstGeom prst="rect">
            <a:avLst/>
          </a:prstGeom>
          <a:solidFill>
            <a:schemeClr val="bg1">
              <a:alpha val="5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40303" y="2197634"/>
            <a:ext cx="7105203" cy="22368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48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739302"/>
            <a:ext cx="1591034" cy="19757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60884" y="4575013"/>
            <a:ext cx="1839609" cy="4852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800" dirty="0" err="1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主讲人</a:t>
            </a:r>
            <a:r>
              <a:rPr kumimoji="1" lang="en-US" altLang="zh-CN" sz="18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：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3367256" y="4575013"/>
            <a:ext cx="1839609" cy="4852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8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时间：202X.X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859985" y="796340"/>
            <a:ext cx="658915" cy="83496"/>
          </a:xfrm>
          <a:custGeom>
            <a:avLst/>
            <a:gdLst>
              <a:gd name="connsiteX0" fmla="*/ 190636 w 658915"/>
              <a:gd name="connsiteY0" fmla="*/ 0 h 83496"/>
              <a:gd name="connsiteX1" fmla="*/ 658915 w 658915"/>
              <a:gd name="connsiteY1" fmla="*/ 0 h 83496"/>
              <a:gd name="connsiteX2" fmla="*/ 658915 w 658915"/>
              <a:gd name="connsiteY2" fmla="*/ 83496 h 83496"/>
              <a:gd name="connsiteX3" fmla="*/ 190636 w 658915"/>
              <a:gd name="connsiteY3" fmla="*/ 83496 h 83496"/>
              <a:gd name="connsiteX4" fmla="*/ 0 w 658915"/>
              <a:gd name="connsiteY4" fmla="*/ 0 h 83496"/>
              <a:gd name="connsiteX5" fmla="*/ 113525 w 658915"/>
              <a:gd name="connsiteY5" fmla="*/ 0 h 83496"/>
              <a:gd name="connsiteX6" fmla="*/ 113525 w 658915"/>
              <a:gd name="connsiteY6" fmla="*/ 83496 h 83496"/>
              <a:gd name="connsiteX7" fmla="*/ 0 w 658915"/>
              <a:gd name="connsiteY7" fmla="*/ 83496 h 83496"/>
            </a:gdLst>
            <a:ahLst/>
            <a:cxnLst/>
            <a:rect l="l" t="t" r="r" b="b"/>
            <a:pathLst>
              <a:path w="658915" h="83496">
                <a:moveTo>
                  <a:pt x="190636" y="0"/>
                </a:moveTo>
                <a:lnTo>
                  <a:pt x="658915" y="0"/>
                </a:lnTo>
                <a:lnTo>
                  <a:pt x="658915" y="83496"/>
                </a:lnTo>
                <a:lnTo>
                  <a:pt x="190636" y="83496"/>
                </a:lnTo>
                <a:close/>
                <a:moveTo>
                  <a:pt x="0" y="0"/>
                </a:moveTo>
                <a:lnTo>
                  <a:pt x="113525" y="0"/>
                </a:lnTo>
                <a:lnTo>
                  <a:pt x="113525" y="83496"/>
                </a:lnTo>
                <a:lnTo>
                  <a:pt x="0" y="83496"/>
                </a:lnTo>
                <a:close/>
              </a:path>
            </a:pathLst>
          </a:custGeom>
          <a:noFill/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013749" y="5084466"/>
            <a:ext cx="4505151" cy="10496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/>
            <a:r>
              <a:rPr kumimoji="1" lang="en-US" altLang="zh-CN" sz="8000">
                <a:ln w="12700">
                  <a:noFill/>
                </a:ln>
                <a:solidFill>
                  <a:srgbClr val="99C2FF">
                    <a:alpha val="33000"/>
                  </a:srgbClr>
                </a:solidFill>
                <a:latin typeface="OPPOSans L"/>
                <a:ea typeface="OPPOSans L"/>
                <a:cs typeface="OPPOSans L"/>
              </a:rPr>
              <a:t>202X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0400" y="4666888"/>
            <a:ext cx="50242" cy="301450"/>
          </a:xfrm>
          <a:prstGeom prst="rect">
            <a:avLst/>
          </a:pr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252875" y="4666888"/>
            <a:ext cx="50242" cy="301450"/>
          </a:xfrm>
          <a:prstGeom prst="rect">
            <a:avLst/>
          </a:pr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660400" y="739302"/>
            <a:ext cx="1591034" cy="19757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859985" y="796340"/>
            <a:ext cx="658915" cy="83496"/>
          </a:xfrm>
          <a:custGeom>
            <a:avLst/>
            <a:gdLst>
              <a:gd name="connsiteX0" fmla="*/ 190636 w 658915"/>
              <a:gd name="connsiteY0" fmla="*/ 0 h 83496"/>
              <a:gd name="connsiteX1" fmla="*/ 658915 w 658915"/>
              <a:gd name="connsiteY1" fmla="*/ 0 h 83496"/>
              <a:gd name="connsiteX2" fmla="*/ 658915 w 658915"/>
              <a:gd name="connsiteY2" fmla="*/ 83496 h 83496"/>
              <a:gd name="connsiteX3" fmla="*/ 190636 w 658915"/>
              <a:gd name="connsiteY3" fmla="*/ 83496 h 83496"/>
              <a:gd name="connsiteX4" fmla="*/ 0 w 658915"/>
              <a:gd name="connsiteY4" fmla="*/ 0 h 83496"/>
              <a:gd name="connsiteX5" fmla="*/ 113525 w 658915"/>
              <a:gd name="connsiteY5" fmla="*/ 0 h 83496"/>
              <a:gd name="connsiteX6" fmla="*/ 113525 w 658915"/>
              <a:gd name="connsiteY6" fmla="*/ 83496 h 83496"/>
              <a:gd name="connsiteX7" fmla="*/ 0 w 658915"/>
              <a:gd name="connsiteY7" fmla="*/ 83496 h 83496"/>
            </a:gdLst>
            <a:ahLst/>
            <a:cxnLst/>
            <a:rect l="l" t="t" r="r" b="b"/>
            <a:pathLst>
              <a:path w="658915" h="83496">
                <a:moveTo>
                  <a:pt x="190636" y="0"/>
                </a:moveTo>
                <a:lnTo>
                  <a:pt x="658915" y="0"/>
                </a:lnTo>
                <a:lnTo>
                  <a:pt x="658915" y="83496"/>
                </a:lnTo>
                <a:lnTo>
                  <a:pt x="190636" y="83496"/>
                </a:lnTo>
                <a:close/>
                <a:moveTo>
                  <a:pt x="0" y="0"/>
                </a:moveTo>
                <a:lnTo>
                  <a:pt x="113525" y="0"/>
                </a:lnTo>
                <a:lnTo>
                  <a:pt x="113525" y="83496"/>
                </a:lnTo>
                <a:lnTo>
                  <a:pt x="0" y="83496"/>
                </a:lnTo>
                <a:close/>
              </a:path>
            </a:pathLst>
          </a:custGeom>
          <a:noFill/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2156109"/>
            <a:ext cx="7375490" cy="3353343"/>
          </a:xfrm>
          <a:prstGeom prst="rect">
            <a:avLst/>
          </a:prstGeom>
          <a:solidFill>
            <a:schemeClr val="bg1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3575438"/>
            <a:ext cx="6544268" cy="165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40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项目背景与研究意义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756688"/>
            <a:ext cx="2434492" cy="1698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54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3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78448" y="1637532"/>
            <a:ext cx="3240000" cy="4258521"/>
          </a:xfrm>
          <a:prstGeom prst="roundRect">
            <a:avLst>
              <a:gd name="adj" fmla="val 4833"/>
            </a:avLst>
          </a:prstGeom>
          <a:gradFill>
            <a:gsLst>
              <a:gs pos="18000">
                <a:schemeClr val="accent1">
                  <a:lumMod val="60000"/>
                  <a:lumOff val="40000"/>
                  <a:alpha val="100000"/>
                </a:schemeClr>
              </a:gs>
              <a:gs pos="93000">
                <a:schemeClr val="accent1"/>
              </a:gs>
            </a:gsLst>
            <a:lin ang="2700000" scaled="0"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913431" y="2994606"/>
            <a:ext cx="970034" cy="6996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58448" y="4063179"/>
            <a:ext cx="2880000" cy="15831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随着社会经济的快速发展，驾驶技能已成为现代社会的一项基本技能。越来越多的人选择学习驾驶，以满足日常出行和工作的需要。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006284" y="2026317"/>
            <a:ext cx="784328" cy="784328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cxnSp>
        <p:nvCxnSpPr>
          <p:cNvPr id="7" name="标题 1"/>
          <p:cNvCxnSpPr/>
          <p:nvPr/>
        </p:nvCxnSpPr>
        <p:spPr>
          <a:xfrm>
            <a:off x="2090399" y="3811475"/>
            <a:ext cx="616098" cy="0"/>
          </a:xfrm>
          <a:prstGeom prst="line">
            <a:avLst/>
          </a:prstGeom>
          <a:noFill/>
          <a:ln w="38100" cap="sq">
            <a:solidFill>
              <a:schemeClr val="bg1"/>
            </a:solidFill>
            <a:miter/>
          </a:ln>
        </p:spPr>
      </p:cxnSp>
      <p:sp>
        <p:nvSpPr>
          <p:cNvPr id="8" name="标题 1"/>
          <p:cNvSpPr txBox="1"/>
          <p:nvPr/>
        </p:nvSpPr>
        <p:spPr>
          <a:xfrm>
            <a:off x="4469650" y="1335791"/>
            <a:ext cx="3240000" cy="4258521"/>
          </a:xfrm>
          <a:prstGeom prst="roundRect">
            <a:avLst>
              <a:gd name="adj" fmla="val 4833"/>
            </a:avLst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>
            <a:outerShdw blurRad="139700" dist="381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604633" y="2662958"/>
            <a:ext cx="970034" cy="78432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/>
            <a:r>
              <a:rPr kumimoji="1" lang="en-US" altLang="zh-CN" sz="2000">
                <a:ln w="12700">
                  <a:noFill/>
                </a:ln>
                <a:gradFill>
                  <a:gsLst>
                    <a:gs pos="0">
                      <a:srgbClr val="0066FF">
                        <a:alpha val="100000"/>
                      </a:srgbClr>
                    </a:gs>
                    <a:gs pos="100000">
                      <a:srgbClr val="004CBF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649650" y="3761438"/>
            <a:ext cx="2880000" cy="15831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传统的驾校预约方式存在诸多不便，如预约渠道单一、信息更新不及时、预约流程繁琐等，这些问题严重影响了学员的学习体验和驾校的运营效率。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684413" y="1724576"/>
            <a:ext cx="810474" cy="784328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5781601" y="3509734"/>
            <a:ext cx="616098" cy="0"/>
          </a:xfrm>
          <a:prstGeom prst="line">
            <a:avLst/>
          </a:prstGeom>
          <a:noFill/>
          <a:ln w="38100" cap="sq">
            <a:solidFill>
              <a:schemeClr val="accent1"/>
            </a:solidFill>
            <a:miter/>
          </a:ln>
        </p:spPr>
      </p:cxnSp>
      <p:sp>
        <p:nvSpPr>
          <p:cNvPr id="13" name="标题 1"/>
          <p:cNvSpPr txBox="1"/>
          <p:nvPr/>
        </p:nvSpPr>
        <p:spPr>
          <a:xfrm>
            <a:off x="8160852" y="1670088"/>
            <a:ext cx="3240000" cy="4258521"/>
          </a:xfrm>
          <a:prstGeom prst="roundRect">
            <a:avLst>
              <a:gd name="adj" fmla="val 4833"/>
            </a:avLst>
          </a:prstGeom>
          <a:gradFill>
            <a:gsLst>
              <a:gs pos="18000">
                <a:schemeClr val="accent1">
                  <a:lumMod val="60000"/>
                  <a:lumOff val="40000"/>
                  <a:alpha val="100000"/>
                </a:schemeClr>
              </a:gs>
              <a:gs pos="93000">
                <a:schemeClr val="accent1"/>
              </a:gs>
            </a:gsLst>
            <a:lin ang="2700000" scaled="0"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295835" y="3046370"/>
            <a:ext cx="970034" cy="6996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340852" y="4095734"/>
            <a:ext cx="2880000" cy="15506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开发一款驾校预约小程序，提供便捷的在线预约平台，让学员能够随时随地查看课程信息、选择教练、预约练车时间，并实时接收预约确认和提醒信息。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332914" y="2058873"/>
            <a:ext cx="895876" cy="784328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>
            <a:off x="9472803" y="3844031"/>
            <a:ext cx="616098" cy="0"/>
          </a:xfrm>
          <a:prstGeom prst="line">
            <a:avLst/>
          </a:prstGeom>
          <a:noFill/>
          <a:ln w="38100" cap="sq">
            <a:solidFill>
              <a:schemeClr val="bg1"/>
            </a:solidFill>
            <a:miter/>
          </a:ln>
        </p:spPr>
      </p:cxnSp>
      <p:sp>
        <p:nvSpPr>
          <p:cNvPr id="18" name="标题 1"/>
          <p:cNvSpPr txBox="1"/>
          <p:nvPr/>
        </p:nvSpPr>
        <p:spPr>
          <a:xfrm>
            <a:off x="301625" y="115977"/>
            <a:ext cx="822140" cy="822140"/>
          </a:xfrm>
          <a:prstGeom prst="donut">
            <a:avLst>
              <a:gd name="adj" fmla="val 1763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54660" y="427377"/>
            <a:ext cx="10350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社会发展对驾驶技能的需求增长</a:t>
            </a: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3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882031" y="1600842"/>
            <a:ext cx="5903088" cy="3993266"/>
          </a:xfrm>
          <a:custGeom>
            <a:avLst/>
            <a:gdLst>
              <a:gd name="connsiteX0" fmla="*/ 473705 w 5903088"/>
              <a:gd name="connsiteY0" fmla="*/ 0 h 3993266"/>
              <a:gd name="connsiteX1" fmla="*/ 5498831 w 5903088"/>
              <a:gd name="connsiteY1" fmla="*/ 0 h 3993266"/>
              <a:gd name="connsiteX2" fmla="*/ 5700678 w 5903088"/>
              <a:gd name="connsiteY2" fmla="*/ 133793 h 3993266"/>
              <a:gd name="connsiteX3" fmla="*/ 5711698 w 5903088"/>
              <a:gd name="connsiteY3" fmla="*/ 188378 h 3993266"/>
              <a:gd name="connsiteX4" fmla="*/ 5725057 w 5903088"/>
              <a:gd name="connsiteY4" fmla="*/ 189725 h 3993266"/>
              <a:gd name="connsiteX5" fmla="*/ 5903088 w 5903088"/>
              <a:gd name="connsiteY5" fmla="*/ 408162 h 3993266"/>
              <a:gd name="connsiteX6" fmla="*/ 5903088 w 5903088"/>
              <a:gd name="connsiteY6" fmla="*/ 3619830 h 3993266"/>
              <a:gd name="connsiteX7" fmla="*/ 5725057 w 5903088"/>
              <a:gd name="connsiteY7" fmla="*/ 3838267 h 3993266"/>
              <a:gd name="connsiteX8" fmla="*/ 5704542 w 5903088"/>
              <a:gd name="connsiteY8" fmla="*/ 3840335 h 3993266"/>
              <a:gd name="connsiteX9" fmla="*/ 5700678 w 5903088"/>
              <a:gd name="connsiteY9" fmla="*/ 3859473 h 3993266"/>
              <a:gd name="connsiteX10" fmla="*/ 5498831 w 5903088"/>
              <a:gd name="connsiteY10" fmla="*/ 3993266 h 3993266"/>
              <a:gd name="connsiteX11" fmla="*/ 473705 w 5903088"/>
              <a:gd name="connsiteY11" fmla="*/ 3993266 h 3993266"/>
              <a:gd name="connsiteX12" fmla="*/ 271858 w 5903088"/>
              <a:gd name="connsiteY12" fmla="*/ 3859473 h 3993266"/>
              <a:gd name="connsiteX13" fmla="*/ 268492 w 5903088"/>
              <a:gd name="connsiteY13" fmla="*/ 3842797 h 3993266"/>
              <a:gd name="connsiteX14" fmla="*/ 222967 w 5903088"/>
              <a:gd name="connsiteY14" fmla="*/ 3842797 h 3993266"/>
              <a:gd name="connsiteX15" fmla="*/ 0 w 5903088"/>
              <a:gd name="connsiteY15" fmla="*/ 3619830 h 3993266"/>
              <a:gd name="connsiteX16" fmla="*/ 0 w 5903088"/>
              <a:gd name="connsiteY16" fmla="*/ 408162 h 3993266"/>
              <a:gd name="connsiteX17" fmla="*/ 222967 w 5903088"/>
              <a:gd name="connsiteY17" fmla="*/ 185195 h 3993266"/>
              <a:gd name="connsiteX18" fmla="*/ 261481 w 5903088"/>
              <a:gd name="connsiteY18" fmla="*/ 185195 h 3993266"/>
              <a:gd name="connsiteX19" fmla="*/ 271858 w 5903088"/>
              <a:gd name="connsiteY19" fmla="*/ 133793 h 3993266"/>
              <a:gd name="connsiteX20" fmla="*/ 473705 w 5903088"/>
              <a:gd name="connsiteY20" fmla="*/ 0 h 3993266"/>
            </a:gdLst>
            <a:ahLst/>
            <a:cxnLst/>
            <a:rect l="l" t="t" r="r" b="b"/>
            <a:pathLst>
              <a:path w="5903088" h="3993266">
                <a:moveTo>
                  <a:pt x="473705" y="0"/>
                </a:moveTo>
                <a:lnTo>
                  <a:pt x="5498831" y="0"/>
                </a:lnTo>
                <a:cubicBezTo>
                  <a:pt x="5589570" y="0"/>
                  <a:pt x="5667423" y="55168"/>
                  <a:pt x="5700678" y="133793"/>
                </a:cubicBezTo>
                <a:lnTo>
                  <a:pt x="5711698" y="188378"/>
                </a:lnTo>
                <a:lnTo>
                  <a:pt x="5725057" y="189725"/>
                </a:lnTo>
                <a:cubicBezTo>
                  <a:pt x="5826659" y="210516"/>
                  <a:pt x="5903088" y="300414"/>
                  <a:pt x="5903088" y="408162"/>
                </a:cubicBezTo>
                <a:lnTo>
                  <a:pt x="5903088" y="3619830"/>
                </a:lnTo>
                <a:cubicBezTo>
                  <a:pt x="5903088" y="3727579"/>
                  <a:pt x="5826659" y="3817476"/>
                  <a:pt x="5725057" y="3838267"/>
                </a:cubicBezTo>
                <a:lnTo>
                  <a:pt x="5704542" y="3840335"/>
                </a:lnTo>
                <a:lnTo>
                  <a:pt x="5700678" y="3859473"/>
                </a:lnTo>
                <a:cubicBezTo>
                  <a:pt x="5667423" y="3938098"/>
                  <a:pt x="5589570" y="3993266"/>
                  <a:pt x="5498831" y="3993266"/>
                </a:cubicBezTo>
                <a:lnTo>
                  <a:pt x="473705" y="3993266"/>
                </a:lnTo>
                <a:cubicBezTo>
                  <a:pt x="382967" y="3993266"/>
                  <a:pt x="305114" y="3938098"/>
                  <a:pt x="271858" y="3859473"/>
                </a:cubicBezTo>
                <a:lnTo>
                  <a:pt x="268492" y="3842797"/>
                </a:lnTo>
                <a:lnTo>
                  <a:pt x="222967" y="3842797"/>
                </a:lnTo>
                <a:cubicBezTo>
                  <a:pt x="99826" y="3842797"/>
                  <a:pt x="0" y="3742971"/>
                  <a:pt x="0" y="3619830"/>
                </a:cubicBezTo>
                <a:lnTo>
                  <a:pt x="0" y="408162"/>
                </a:lnTo>
                <a:cubicBezTo>
                  <a:pt x="0" y="285021"/>
                  <a:pt x="99826" y="185195"/>
                  <a:pt x="222967" y="185195"/>
                </a:cubicBezTo>
                <a:lnTo>
                  <a:pt x="261481" y="185195"/>
                </a:lnTo>
                <a:lnTo>
                  <a:pt x="271858" y="133793"/>
                </a:lnTo>
                <a:cubicBezTo>
                  <a:pt x="305114" y="55168"/>
                  <a:pt x="382967" y="0"/>
                  <a:pt x="4737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</a:blip>
          <a:srcRect l="8576" r="8576"/>
          <a:stretch>
            <a:fillRect/>
          </a:stretch>
        </p:blipFill>
        <p:spPr>
          <a:xfrm flipH="1">
            <a:off x="5615812" y="1751314"/>
            <a:ext cx="5903088" cy="3993266"/>
          </a:xfrm>
          <a:custGeom>
            <a:avLst/>
            <a:gdLst/>
            <a:ahLst/>
            <a:cxnLst/>
            <a:rect l="l" t="t" r="r" b="b"/>
            <a:pathLst>
              <a:path w="5903088" h="3993266">
                <a:moveTo>
                  <a:pt x="5429383" y="0"/>
                </a:moveTo>
                <a:lnTo>
                  <a:pt x="404257" y="0"/>
                </a:lnTo>
                <a:cubicBezTo>
                  <a:pt x="313518" y="0"/>
                  <a:pt x="235665" y="55168"/>
                  <a:pt x="202410" y="133793"/>
                </a:cubicBezTo>
                <a:lnTo>
                  <a:pt x="191390" y="188378"/>
                </a:lnTo>
                <a:lnTo>
                  <a:pt x="178031" y="189725"/>
                </a:lnTo>
                <a:cubicBezTo>
                  <a:pt x="76429" y="210516"/>
                  <a:pt x="0" y="300414"/>
                  <a:pt x="0" y="408162"/>
                </a:cubicBezTo>
                <a:lnTo>
                  <a:pt x="0" y="3619830"/>
                </a:lnTo>
                <a:cubicBezTo>
                  <a:pt x="0" y="3727579"/>
                  <a:pt x="76429" y="3817476"/>
                  <a:pt x="178031" y="3838267"/>
                </a:cubicBezTo>
                <a:lnTo>
                  <a:pt x="198546" y="3840335"/>
                </a:lnTo>
                <a:lnTo>
                  <a:pt x="202410" y="3859473"/>
                </a:lnTo>
                <a:cubicBezTo>
                  <a:pt x="235665" y="3938098"/>
                  <a:pt x="313518" y="3993266"/>
                  <a:pt x="404257" y="3993266"/>
                </a:cubicBezTo>
                <a:lnTo>
                  <a:pt x="5429383" y="3993266"/>
                </a:lnTo>
                <a:cubicBezTo>
                  <a:pt x="5520121" y="3993266"/>
                  <a:pt x="5597974" y="3938098"/>
                  <a:pt x="5631230" y="3859473"/>
                </a:cubicBezTo>
                <a:lnTo>
                  <a:pt x="5634596" y="3842797"/>
                </a:lnTo>
                <a:lnTo>
                  <a:pt x="5680121" y="3842797"/>
                </a:lnTo>
                <a:cubicBezTo>
                  <a:pt x="5803262" y="3842797"/>
                  <a:pt x="5903088" y="3742971"/>
                  <a:pt x="5903088" y="3619830"/>
                </a:cubicBezTo>
                <a:lnTo>
                  <a:pt x="5903088" y="408162"/>
                </a:lnTo>
                <a:cubicBezTo>
                  <a:pt x="5903088" y="285021"/>
                  <a:pt x="5803262" y="185195"/>
                  <a:pt x="5680121" y="185195"/>
                </a:cubicBezTo>
                <a:lnTo>
                  <a:pt x="5641607" y="185195"/>
                </a:lnTo>
                <a:lnTo>
                  <a:pt x="5631230" y="133793"/>
                </a:lnTo>
                <a:cubicBezTo>
                  <a:pt x="5597974" y="55168"/>
                  <a:pt x="5520121" y="0"/>
                  <a:pt x="5429383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>
            <a:off x="5371619" y="1924934"/>
            <a:ext cx="5945038" cy="3964832"/>
          </a:xfrm>
          <a:custGeom>
            <a:avLst/>
            <a:gdLst>
              <a:gd name="connsiteX0" fmla="*/ 473705 w 5903088"/>
              <a:gd name="connsiteY0" fmla="*/ 0 h 3993266"/>
              <a:gd name="connsiteX1" fmla="*/ 5498831 w 5903088"/>
              <a:gd name="connsiteY1" fmla="*/ 0 h 3993266"/>
              <a:gd name="connsiteX2" fmla="*/ 5700678 w 5903088"/>
              <a:gd name="connsiteY2" fmla="*/ 133793 h 3993266"/>
              <a:gd name="connsiteX3" fmla="*/ 5711698 w 5903088"/>
              <a:gd name="connsiteY3" fmla="*/ 188378 h 3993266"/>
              <a:gd name="connsiteX4" fmla="*/ 5725057 w 5903088"/>
              <a:gd name="connsiteY4" fmla="*/ 189725 h 3993266"/>
              <a:gd name="connsiteX5" fmla="*/ 5903088 w 5903088"/>
              <a:gd name="connsiteY5" fmla="*/ 408162 h 3993266"/>
              <a:gd name="connsiteX6" fmla="*/ 5903088 w 5903088"/>
              <a:gd name="connsiteY6" fmla="*/ 3619830 h 3993266"/>
              <a:gd name="connsiteX7" fmla="*/ 5725057 w 5903088"/>
              <a:gd name="connsiteY7" fmla="*/ 3838267 h 3993266"/>
              <a:gd name="connsiteX8" fmla="*/ 5704542 w 5903088"/>
              <a:gd name="connsiteY8" fmla="*/ 3840335 h 3993266"/>
              <a:gd name="connsiteX9" fmla="*/ 5700678 w 5903088"/>
              <a:gd name="connsiteY9" fmla="*/ 3859473 h 3993266"/>
              <a:gd name="connsiteX10" fmla="*/ 5498831 w 5903088"/>
              <a:gd name="connsiteY10" fmla="*/ 3993266 h 3993266"/>
              <a:gd name="connsiteX11" fmla="*/ 473705 w 5903088"/>
              <a:gd name="connsiteY11" fmla="*/ 3993266 h 3993266"/>
              <a:gd name="connsiteX12" fmla="*/ 271858 w 5903088"/>
              <a:gd name="connsiteY12" fmla="*/ 3859473 h 3993266"/>
              <a:gd name="connsiteX13" fmla="*/ 268492 w 5903088"/>
              <a:gd name="connsiteY13" fmla="*/ 3842797 h 3993266"/>
              <a:gd name="connsiteX14" fmla="*/ 222967 w 5903088"/>
              <a:gd name="connsiteY14" fmla="*/ 3842797 h 3993266"/>
              <a:gd name="connsiteX15" fmla="*/ 0 w 5903088"/>
              <a:gd name="connsiteY15" fmla="*/ 3619830 h 3993266"/>
              <a:gd name="connsiteX16" fmla="*/ 0 w 5903088"/>
              <a:gd name="connsiteY16" fmla="*/ 408162 h 3993266"/>
              <a:gd name="connsiteX17" fmla="*/ 222967 w 5903088"/>
              <a:gd name="connsiteY17" fmla="*/ 185195 h 3993266"/>
              <a:gd name="connsiteX18" fmla="*/ 261481 w 5903088"/>
              <a:gd name="connsiteY18" fmla="*/ 185195 h 3993266"/>
              <a:gd name="connsiteX19" fmla="*/ 271858 w 5903088"/>
              <a:gd name="connsiteY19" fmla="*/ 133793 h 3993266"/>
              <a:gd name="connsiteX20" fmla="*/ 473705 w 5903088"/>
              <a:gd name="connsiteY20" fmla="*/ 0 h 3993266"/>
            </a:gdLst>
            <a:ahLst/>
            <a:cxnLst/>
            <a:rect l="l" t="t" r="r" b="b"/>
            <a:pathLst>
              <a:path w="5903088" h="3993266">
                <a:moveTo>
                  <a:pt x="473705" y="0"/>
                </a:moveTo>
                <a:lnTo>
                  <a:pt x="5498831" y="0"/>
                </a:lnTo>
                <a:cubicBezTo>
                  <a:pt x="5589570" y="0"/>
                  <a:pt x="5667423" y="55168"/>
                  <a:pt x="5700678" y="133793"/>
                </a:cubicBezTo>
                <a:lnTo>
                  <a:pt x="5711698" y="188378"/>
                </a:lnTo>
                <a:lnTo>
                  <a:pt x="5725057" y="189725"/>
                </a:lnTo>
                <a:cubicBezTo>
                  <a:pt x="5826659" y="210516"/>
                  <a:pt x="5903088" y="300414"/>
                  <a:pt x="5903088" y="408162"/>
                </a:cubicBezTo>
                <a:lnTo>
                  <a:pt x="5903088" y="3619830"/>
                </a:lnTo>
                <a:cubicBezTo>
                  <a:pt x="5903088" y="3727579"/>
                  <a:pt x="5826659" y="3817476"/>
                  <a:pt x="5725057" y="3838267"/>
                </a:cubicBezTo>
                <a:lnTo>
                  <a:pt x="5704542" y="3840335"/>
                </a:lnTo>
                <a:lnTo>
                  <a:pt x="5700678" y="3859473"/>
                </a:lnTo>
                <a:cubicBezTo>
                  <a:pt x="5667423" y="3938098"/>
                  <a:pt x="5589570" y="3993266"/>
                  <a:pt x="5498831" y="3993266"/>
                </a:cubicBezTo>
                <a:lnTo>
                  <a:pt x="473705" y="3993266"/>
                </a:lnTo>
                <a:cubicBezTo>
                  <a:pt x="382967" y="3993266"/>
                  <a:pt x="305114" y="3938098"/>
                  <a:pt x="271858" y="3859473"/>
                </a:cubicBezTo>
                <a:lnTo>
                  <a:pt x="268492" y="3842797"/>
                </a:lnTo>
                <a:lnTo>
                  <a:pt x="222967" y="3842797"/>
                </a:lnTo>
                <a:cubicBezTo>
                  <a:pt x="99826" y="3842797"/>
                  <a:pt x="0" y="3742971"/>
                  <a:pt x="0" y="3619830"/>
                </a:cubicBezTo>
                <a:lnTo>
                  <a:pt x="0" y="408162"/>
                </a:lnTo>
                <a:cubicBezTo>
                  <a:pt x="0" y="285021"/>
                  <a:pt x="99826" y="185195"/>
                  <a:pt x="222967" y="185195"/>
                </a:cubicBezTo>
                <a:lnTo>
                  <a:pt x="261481" y="185195"/>
                </a:lnTo>
                <a:lnTo>
                  <a:pt x="271858" y="133793"/>
                </a:lnTo>
                <a:cubicBezTo>
                  <a:pt x="305114" y="55168"/>
                  <a:pt x="382967" y="0"/>
                  <a:pt x="473705" y="0"/>
                </a:cubicBezTo>
                <a:close/>
              </a:path>
            </a:pathLst>
          </a:custGeom>
          <a:noFill/>
          <a:ln w="254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1" y="1717100"/>
            <a:ext cx="4163224" cy="126064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本研究旨在开发一款驾校预约小程序，以满足现代学员对便捷、高效驾驶培训服务的需求。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3225830"/>
            <a:ext cx="4168617" cy="126064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该小程序将作为连接学员和驾校的桥梁，通过提供实时的课程信息、灵活的预约系统和即时的沟通平台，优化学员的学习体验，提升驾校的服务质量。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4734560"/>
            <a:ext cx="4168617" cy="126064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开发驾校预约小程序具有重要的现实意义和深远的社会影响，它能够极大地提高学员的学习便利性，并通过自动化的预约系统和资源管理，减少人工操作错误，提升教练和车辆资源的利用率。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1625" y="115977"/>
            <a:ext cx="822140" cy="822140"/>
          </a:xfrm>
          <a:prstGeom prst="donut">
            <a:avLst>
              <a:gd name="adj" fmla="val 1763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4660" y="427377"/>
            <a:ext cx="10350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研究的目的与意义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660400" y="739302"/>
            <a:ext cx="1591034" cy="19757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859985" y="796340"/>
            <a:ext cx="658915" cy="83496"/>
          </a:xfrm>
          <a:custGeom>
            <a:avLst/>
            <a:gdLst>
              <a:gd name="connsiteX0" fmla="*/ 190636 w 658915"/>
              <a:gd name="connsiteY0" fmla="*/ 0 h 83496"/>
              <a:gd name="connsiteX1" fmla="*/ 658915 w 658915"/>
              <a:gd name="connsiteY1" fmla="*/ 0 h 83496"/>
              <a:gd name="connsiteX2" fmla="*/ 658915 w 658915"/>
              <a:gd name="connsiteY2" fmla="*/ 83496 h 83496"/>
              <a:gd name="connsiteX3" fmla="*/ 190636 w 658915"/>
              <a:gd name="connsiteY3" fmla="*/ 83496 h 83496"/>
              <a:gd name="connsiteX4" fmla="*/ 0 w 658915"/>
              <a:gd name="connsiteY4" fmla="*/ 0 h 83496"/>
              <a:gd name="connsiteX5" fmla="*/ 113525 w 658915"/>
              <a:gd name="connsiteY5" fmla="*/ 0 h 83496"/>
              <a:gd name="connsiteX6" fmla="*/ 113525 w 658915"/>
              <a:gd name="connsiteY6" fmla="*/ 83496 h 83496"/>
              <a:gd name="connsiteX7" fmla="*/ 0 w 658915"/>
              <a:gd name="connsiteY7" fmla="*/ 83496 h 83496"/>
            </a:gdLst>
            <a:ahLst/>
            <a:cxnLst/>
            <a:rect l="l" t="t" r="r" b="b"/>
            <a:pathLst>
              <a:path w="658915" h="83496">
                <a:moveTo>
                  <a:pt x="190636" y="0"/>
                </a:moveTo>
                <a:lnTo>
                  <a:pt x="658915" y="0"/>
                </a:lnTo>
                <a:lnTo>
                  <a:pt x="658915" y="83496"/>
                </a:lnTo>
                <a:lnTo>
                  <a:pt x="190636" y="83496"/>
                </a:lnTo>
                <a:close/>
                <a:moveTo>
                  <a:pt x="0" y="0"/>
                </a:moveTo>
                <a:lnTo>
                  <a:pt x="113525" y="0"/>
                </a:lnTo>
                <a:lnTo>
                  <a:pt x="113525" y="83496"/>
                </a:lnTo>
                <a:lnTo>
                  <a:pt x="0" y="83496"/>
                </a:lnTo>
                <a:close/>
              </a:path>
            </a:pathLst>
          </a:custGeom>
          <a:noFill/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2156109"/>
            <a:ext cx="7375490" cy="3353343"/>
          </a:xfrm>
          <a:prstGeom prst="rect">
            <a:avLst/>
          </a:prstGeom>
          <a:solidFill>
            <a:schemeClr val="bg1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3575438"/>
            <a:ext cx="6544268" cy="165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40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技术选型与开发环境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756688"/>
            <a:ext cx="2434492" cy="1698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54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3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259974" y="1760220"/>
            <a:ext cx="5826035" cy="9042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微信小程序允许用户在微信内直接使用应用，无需安装，提供了便捷的跨平台体验。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1112171">
            <a:off x="1158239" y="1881052"/>
            <a:ext cx="3309258" cy="3509554"/>
          </a:xfrm>
          <a:prstGeom prst="roundRect">
            <a:avLst>
              <a:gd name="adj" fmla="val 569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259974" y="1230524"/>
            <a:ext cx="5826035" cy="5184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65A3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259974" y="3432266"/>
            <a:ext cx="5826035" cy="9042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开发者利用 JavaScript 和 微信开发者工具，可以高效地进行应用开发和测试。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259974" y="2902570"/>
            <a:ext cx="5826035" cy="5184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D9D9D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58239" y="1881052"/>
            <a:ext cx="3309258" cy="3509554"/>
          </a:xfrm>
          <a:prstGeom prst="roundRect">
            <a:avLst>
              <a:gd name="adj" fmla="val 5699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9" name="标题 1"/>
          <p:cNvCxnSpPr/>
          <p:nvPr/>
        </p:nvCxnSpPr>
        <p:spPr>
          <a:xfrm>
            <a:off x="5259975" y="2628186"/>
            <a:ext cx="6036491" cy="0"/>
          </a:xfrm>
          <a:prstGeom prst="line">
            <a:avLst/>
          </a:prstGeom>
          <a:noFill/>
          <a:ln w="12700" cap="sq">
            <a:solidFill>
              <a:schemeClr val="bg1">
                <a:lumMod val="95000"/>
              </a:schemeClr>
            </a:solidFill>
            <a:miter/>
          </a:ln>
        </p:spPr>
      </p:cxn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/>
          </a:blip>
          <a:srcRect l="23577" r="23577"/>
          <a:stretch>
            <a:fillRect/>
          </a:stretch>
        </p:blipFill>
        <p:spPr>
          <a:xfrm>
            <a:off x="1237720" y="1965344"/>
            <a:ext cx="3150299" cy="3340973"/>
          </a:xfrm>
          <a:custGeom>
            <a:avLst/>
            <a:gdLst/>
            <a:ahLst/>
            <a:cxnLst/>
            <a:rect l="l" t="t" r="r" b="b"/>
            <a:pathLst>
              <a:path w="3150299" h="3340973">
                <a:moveTo>
                  <a:pt x="179536" y="0"/>
                </a:moveTo>
                <a:lnTo>
                  <a:pt x="2970763" y="0"/>
                </a:lnTo>
                <a:cubicBezTo>
                  <a:pt x="3069918" y="0"/>
                  <a:pt x="3150299" y="80381"/>
                  <a:pt x="3150299" y="179536"/>
                </a:cubicBezTo>
                <a:lnTo>
                  <a:pt x="3150299" y="3161437"/>
                </a:lnTo>
                <a:cubicBezTo>
                  <a:pt x="3150299" y="3260592"/>
                  <a:pt x="3069918" y="3340973"/>
                  <a:pt x="2970763" y="3340973"/>
                </a:cubicBezTo>
                <a:lnTo>
                  <a:pt x="179536" y="3340973"/>
                </a:lnTo>
                <a:cubicBezTo>
                  <a:pt x="80381" y="3340973"/>
                  <a:pt x="0" y="3260592"/>
                  <a:pt x="0" y="3161437"/>
                </a:cubicBezTo>
                <a:lnTo>
                  <a:pt x="0" y="179536"/>
                </a:lnTo>
                <a:cubicBezTo>
                  <a:pt x="0" y="80381"/>
                  <a:pt x="80381" y="0"/>
                  <a:pt x="179536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5259974" y="5198195"/>
            <a:ext cx="5826035" cy="9042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小程序提供了丰富的组件和 API，包括客户端和服务器端，方便实现交互和数据处理。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259974" y="4668499"/>
            <a:ext cx="5826035" cy="5184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D9D9D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cxnSp>
        <p:nvCxnSpPr>
          <p:cNvPr id="13" name="标题 1"/>
          <p:cNvCxnSpPr/>
          <p:nvPr/>
        </p:nvCxnSpPr>
        <p:spPr>
          <a:xfrm>
            <a:off x="5259975" y="4394115"/>
            <a:ext cx="6036491" cy="0"/>
          </a:xfrm>
          <a:prstGeom prst="line">
            <a:avLst/>
          </a:prstGeom>
          <a:noFill/>
          <a:ln w="12700" cap="sq">
            <a:solidFill>
              <a:schemeClr val="bg1">
                <a:lumMod val="95000"/>
              </a:schemeClr>
            </a:solidFill>
            <a:miter/>
          </a:ln>
        </p:spPr>
      </p:cxnSp>
      <p:sp>
        <p:nvSpPr>
          <p:cNvPr id="14" name="标题 1"/>
          <p:cNvSpPr txBox="1"/>
          <p:nvPr/>
        </p:nvSpPr>
        <p:spPr>
          <a:xfrm>
            <a:off x="301625" y="115977"/>
            <a:ext cx="822140" cy="822140"/>
          </a:xfrm>
          <a:prstGeom prst="donut">
            <a:avLst>
              <a:gd name="adj" fmla="val 1763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4660" y="427377"/>
            <a:ext cx="10350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微信小程序框架的选择</a:t>
            </a: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3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1" y="2188571"/>
            <a:ext cx="1676400" cy="762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>
            <a:spAutoFit/>
          </a:bodyPr>
          <a:lstStyle/>
          <a:p>
            <a:pPr algn="l"/>
            <a:r>
              <a:rPr kumimoji="1" lang="en-US" altLang="zh-CN" sz="6000">
                <a:ln w="12700">
                  <a:noFill/>
                </a:ln>
                <a:gradFill>
                  <a:gsLst>
                    <a:gs pos="17000">
                      <a:srgbClr val="FFFFFF">
                        <a:alpha val="100000"/>
                      </a:srgbClr>
                    </a:gs>
                    <a:gs pos="100000">
                      <a:srgbClr val="0884E3">
                        <a:alpha val="100000"/>
                      </a:srgbClr>
                    </a:gs>
                  </a:gsLst>
                  <a:lin ang="16200000" scaled="0"/>
                </a:gra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1" y="3165822"/>
            <a:ext cx="3240000" cy="19100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MySQL 是一个广泛使用的开源关系型数据库管理系统（RDBMS），它使用结构化查询语言（SQL）进行数据的存储、检索和管理工作。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69650" y="2188571"/>
            <a:ext cx="1676400" cy="762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>
            <a:spAutoFit/>
          </a:bodyPr>
          <a:lstStyle/>
          <a:p>
            <a:pPr algn="l"/>
            <a:r>
              <a:rPr kumimoji="1" lang="en-US" altLang="zh-CN" sz="6000">
                <a:ln w="12700">
                  <a:noFill/>
                </a:ln>
                <a:gradFill>
                  <a:gsLst>
                    <a:gs pos="17000">
                      <a:srgbClr val="FFFFFF">
                        <a:alpha val="100000"/>
                      </a:srgbClr>
                    </a:gs>
                    <a:gs pos="100000">
                      <a:srgbClr val="0884E3">
                        <a:alpha val="100000"/>
                      </a:srgbClr>
                    </a:gs>
                  </a:gsLst>
                  <a:lin ang="16200000" scaled="0"/>
                </a:gra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469650" y="3165822"/>
            <a:ext cx="3240000" cy="19100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MySQL 的架构设计灵活而强大，支持大规模数据处理，保障数据安全性与稳定性。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278900" y="2188571"/>
            <a:ext cx="1676400" cy="762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>
            <a:spAutoFit/>
          </a:bodyPr>
          <a:lstStyle/>
          <a:p>
            <a:pPr algn="l"/>
            <a:r>
              <a:rPr kumimoji="1" lang="en-US" altLang="zh-CN" sz="6000">
                <a:ln w="12700">
                  <a:noFill/>
                </a:ln>
                <a:gradFill>
                  <a:gsLst>
                    <a:gs pos="17000">
                      <a:srgbClr val="FFFFFF">
                        <a:alpha val="100000"/>
                      </a:srgbClr>
                    </a:gs>
                    <a:gs pos="100000">
                      <a:srgbClr val="0884E3">
                        <a:alpha val="100000"/>
                      </a:srgbClr>
                    </a:gs>
                  </a:gsLst>
                  <a:lin ang="16200000" scaled="0"/>
                </a:gra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278900" y="3165822"/>
            <a:ext cx="3240000" cy="19100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MySQL 提供了众多工具和插件，以增强其功能和扩展性，在事务处理方面，MySQL 支持 ACID 事务，这对于需要保证数据完整性的商业应用至关重要。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1625" y="115977"/>
            <a:ext cx="822140" cy="822140"/>
          </a:xfrm>
          <a:prstGeom prst="donut">
            <a:avLst>
              <a:gd name="adj" fmla="val 1763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4660" y="427377"/>
            <a:ext cx="10350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MySQL数据库的应用</a:t>
            </a: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3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" name="标题 1"/>
          <p:cNvCxnSpPr/>
          <p:nvPr/>
        </p:nvCxnSpPr>
        <p:spPr>
          <a:xfrm>
            <a:off x="3466769" y="3643685"/>
            <a:ext cx="8550303" cy="0"/>
          </a:xfrm>
          <a:prstGeom prst="line">
            <a:avLst/>
          </a:prstGeom>
          <a:noFill/>
          <a:ln w="28575" cap="sq">
            <a:solidFill>
              <a:schemeClr val="bg1">
                <a:lumMod val="95000"/>
              </a:schemeClr>
            </a:solidFill>
            <a:miter/>
          </a:ln>
        </p:spPr>
      </p:cxnSp>
      <p:sp>
        <p:nvSpPr>
          <p:cNvPr id="4" name="标题 1"/>
          <p:cNvSpPr txBox="1"/>
          <p:nvPr/>
        </p:nvSpPr>
        <p:spPr>
          <a:xfrm rot="5400000">
            <a:off x="516096" y="1795007"/>
            <a:ext cx="2665163" cy="369735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054613" y="3509010"/>
            <a:ext cx="269350" cy="26935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4120265" y="3574662"/>
            <a:ext cx="138048" cy="138048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054613" y="1924215"/>
            <a:ext cx="3567044" cy="14209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Spring Boot 是一个基于 Java 的开源框架，旨在简化 Spring 应用的初始搭建和开发过程。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923254" y="3509010"/>
            <a:ext cx="269350" cy="26935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7988906" y="3574662"/>
            <a:ext cx="138048" cy="138048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923254" y="1924215"/>
            <a:ext cx="3595646" cy="14125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它提供了一系列预设的模板和自动化配置特性，使得开发者能够快速启动并运行 Spring 应用。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912236" y="4309607"/>
            <a:ext cx="3567044" cy="14209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Spring Boot 的自动配置机制能够根据项目的依赖关系自动配置 Bean，简化了配置文件的编写，支持多种数据源，能够与 MySQL 等数据库无缝集成。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912236" y="3509010"/>
            <a:ext cx="269350" cy="26935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5977888" y="3574662"/>
            <a:ext cx="138048" cy="138048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054613" y="1502797"/>
            <a:ext cx="305244" cy="3896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8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923254" y="1502797"/>
            <a:ext cx="305243" cy="3896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8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912236" y="3880237"/>
            <a:ext cx="305243" cy="3975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800">
                <a:ln w="12700">
                  <a:noFill/>
                </a:ln>
                <a:solidFill>
                  <a:srgbClr val="65A3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>
            <a:alphaModFix/>
          </a:blip>
          <a:srcRect l="21978" r="21978"/>
          <a:stretch>
            <a:fillRect/>
          </a:stretch>
        </p:blipFill>
        <p:spPr>
          <a:xfrm>
            <a:off x="1097281" y="2391356"/>
            <a:ext cx="2504660" cy="2504660"/>
          </a:xfrm>
          <a:custGeom>
            <a:avLst/>
            <a:gdLst/>
            <a:ahLst/>
            <a:cxnLst/>
            <a:rect l="l" t="t" r="r" b="b"/>
            <a:pathLst>
              <a:path w="2504660" h="2504660">
                <a:moveTo>
                  <a:pt x="1252330" y="0"/>
                </a:moveTo>
                <a:cubicBezTo>
                  <a:pt x="1943973" y="0"/>
                  <a:pt x="2504660" y="560687"/>
                  <a:pt x="2504660" y="1252330"/>
                </a:cubicBezTo>
                <a:cubicBezTo>
                  <a:pt x="2504660" y="1943973"/>
                  <a:pt x="1943973" y="2504660"/>
                  <a:pt x="1252330" y="2504660"/>
                </a:cubicBezTo>
                <a:cubicBezTo>
                  <a:pt x="560687" y="2504660"/>
                  <a:pt x="0" y="1943973"/>
                  <a:pt x="0" y="1252330"/>
                </a:cubicBezTo>
                <a:cubicBezTo>
                  <a:pt x="0" y="560687"/>
                  <a:pt x="560687" y="0"/>
                  <a:pt x="125233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8" name="标题 1"/>
          <p:cNvSpPr txBox="1"/>
          <p:nvPr/>
        </p:nvSpPr>
        <p:spPr>
          <a:xfrm>
            <a:off x="301625" y="115977"/>
            <a:ext cx="822140" cy="822140"/>
          </a:xfrm>
          <a:prstGeom prst="donut">
            <a:avLst>
              <a:gd name="adj" fmla="val 1763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54660" y="427377"/>
            <a:ext cx="10350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Spring Boot框架的集成</a:t>
            </a: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6FF"/>
      </a:accent1>
      <a:accent2>
        <a:srgbClr val="65A3FF"/>
      </a:accent2>
      <a:accent3>
        <a:srgbClr val="0099FF"/>
      </a:accent3>
      <a:accent4>
        <a:srgbClr val="A5A5A5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367</Words>
  <Application>Microsoft Office PowerPoint</Application>
  <PresentationFormat>宽屏</PresentationFormat>
  <Paragraphs>105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8" baseType="lpstr">
      <vt:lpstr>OPPOSans H</vt:lpstr>
      <vt:lpstr>OPPOSans L</vt:lpstr>
      <vt:lpstr>Arial</vt:lpstr>
      <vt:lpstr>Source Han Sans</vt:lpstr>
      <vt:lpstr>OPPOSans B</vt:lpstr>
      <vt:lpstr>Source Han Sans CN Bold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A01</cp:lastModifiedBy>
  <cp:revision>1</cp:revision>
  <dcterms:modified xsi:type="dcterms:W3CDTF">2024-10-15T11:26:03Z</dcterms:modified>
</cp:coreProperties>
</file>